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0B_E95D847C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sldIdLst>
    <p:sldId id="256" r:id="rId2"/>
    <p:sldId id="259" r:id="rId3"/>
    <p:sldId id="260" r:id="rId4"/>
    <p:sldId id="279" r:id="rId5"/>
    <p:sldId id="268" r:id="rId6"/>
    <p:sldId id="281" r:id="rId7"/>
    <p:sldId id="282" r:id="rId8"/>
    <p:sldId id="274" r:id="rId9"/>
    <p:sldId id="275" r:id="rId10"/>
    <p:sldId id="276" r:id="rId11"/>
    <p:sldId id="283" r:id="rId12"/>
    <p:sldId id="263" r:id="rId13"/>
    <p:sldId id="264" r:id="rId14"/>
    <p:sldId id="272" r:id="rId15"/>
    <p:sldId id="278" r:id="rId16"/>
    <p:sldId id="266" r:id="rId17"/>
    <p:sldId id="265" r:id="rId18"/>
    <p:sldId id="267" r:id="rId19"/>
    <p:sldId id="270" r:id="rId20"/>
    <p:sldId id="280" r:id="rId21"/>
    <p:sldId id="261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B4D123-0EDF-0B83-FCBF-03CD7FA478BB}" name="Artur Loreit" initials="AL" userId="Artur Loreit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00"/>
    <a:srgbClr val="EDE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0F60A-52CE-B63E-831A-15E67D9F6588}" v="33" dt="2025-12-26T17:11:25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omments/modernComment_10B_E95D84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650C99-F985-41BA-B806-64BDC73AC5D5}" authorId="{4CB4D123-0EDF-0B83-FCBF-03CD7FA478BB}" status="resolved" created="2025-12-01T14:43:53.72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15220092" sldId="267"/>
      <ac:picMk id="10" creationId="{9FFF9AD8-DC67-9CD1-0A7F-51FD06BC49F1}"/>
    </ac:deMkLst>
    <p188:txBody>
      <a:bodyPr/>
      <a:lstStyle/>
      <a:p>
        <a:r>
          <a:rPr lang="en-US"/>
          <a:t>Wollen wir das wirklich so darstellen? 
Würde glaub zu lange dauern das im Detail alles durchzugehen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03D04-C4A3-4718-A502-26C0CBEB48A9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5E442-7A2E-4993-A8D4-3BFFBD9B63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3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5707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54EC6-0D9C-D18F-2BC7-9A7B61FB2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0A7AC5-EB1C-2986-A6E8-823CF2AE9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7598CE6-69AA-B8D0-D557-01534A53A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BE3B84-F107-FD9D-BB4E-7D90908FF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08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CC05-44C4-796D-98AD-14B2C1818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C26AD9-25B3-9EC9-C178-93B945F89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5627AF-8769-E378-EC01-9FFAF784C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AB7D6A-C1AA-01AB-1EDF-0DCB6B3EC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49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9D73-93CC-3067-A7F7-51B54E0F8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F3F4EE-EFCE-169A-5C4C-BE6C2786F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8EB8B0-F2B8-A49E-226B-D52EB7B54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034E73-4BE0-AE5A-D794-A86B96641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56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E679-5D87-EF93-D9BC-24D4A33E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6D40EC4-F5E7-AD98-4799-458572827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D788C28-B786-2555-6BE1-29D834985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BB94B3-7434-1249-83B2-B35F0107D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310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35C87-91DB-A5FE-4651-313F28A2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42F7436-E66A-E889-0785-A0FCCA578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8E0CE67-4FFE-1210-B67C-E67606AF0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9EE461-1D6A-C2A3-B41C-AB74A7570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305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34A5B-3E88-1080-4235-08FEA6A2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3189AB-E67F-DF5C-D9FA-897F2E3CA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0FC634-1808-30A0-50A7-9938EA95A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7A0C3F-012F-CAFB-9B8E-15032F58C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03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F793-C702-93B3-4400-0C0C3474E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0C4AB8-0AB3-7D4D-5268-1AE33910A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0CE534-07A8-A0B4-54A2-444C11989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845932-A077-5E90-1B92-5E3CF72FD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344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16B3-AD4B-D6DE-B882-963396895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05DDB1-4779-C7EC-8B35-6978835D8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3CE23C4-9927-CCEF-B808-0EB4C67CC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878104-E3D3-2A9E-0F7D-A07E21B1F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20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62A8A-214A-81E4-46F9-BA998661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A8B24AE-33F6-1F58-FEB0-0B4DA696A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9525B1-CE61-AADA-0760-15845EFD3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B9892D-382F-4F86-EE3D-6860DC0DF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86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6A1D5-AE48-4EA4-52B9-0D9ABD082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4C0026-F89A-5304-9B76-A2CB0C79E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66501B-A4DA-38ED-96E3-FDB312FD6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D56D39-3C72-0FFE-1FFD-A06A046C5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18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B11DE-4E70-0E0C-B006-75DC7EC3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D4589D-C8D6-646D-8540-1AB79B32F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7932048-A25F-5D1C-5979-FDA532631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8212BE-3DC5-CE40-D403-E012B742E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973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B71AD-AD48-88F0-7618-B978CF5C4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5EB348C-10DC-E169-6BF6-80CB69B66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48E6E3-624E-D312-AEF2-E7AE5DD8E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6848FD-52EF-D5A6-3665-AE55B0A4F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465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26E46-90EF-B55D-BEE8-52F2B77E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D9BEC8-50AE-F93A-CDFA-0E18C113B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01EA3A-CA78-F14B-81CE-360620838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0D1EBB-54A0-4C9E-FE19-2088D7588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31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0B15F-96DD-1BEF-E740-1C783F7F3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5C2FB0C-893A-24AF-C372-7D407458A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69957D-F963-059E-C342-2917EF442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74E993-1C61-6E13-AE6E-3D48DE1E3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404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8C5A6-5334-52C6-E191-FBC6AE2B7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13FB72-F6E1-E8C2-C115-69D5DBEF1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5914B82-1378-CD61-C6C3-BC34EB4DC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4E2348-B67D-A230-928F-054581B68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814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5C264-894F-58E6-3768-14FDC227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A3A006-6C1D-6FB3-E189-55EEB056B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C379EAD-1F9A-4DF8-4A54-17104FA59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359CE7-6648-35E8-E16F-05776AC30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61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8442" y="611858"/>
            <a:ext cx="7305600" cy="46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8442" y="1079750"/>
            <a:ext cx="7305600" cy="396000"/>
          </a:xfrm>
        </p:spPr>
        <p:txBody>
          <a:bodyPr/>
          <a:lstStyle>
            <a:lvl1pPr marL="0" indent="0" algn="l">
              <a:buNone/>
              <a:defRPr sz="2399">
                <a:solidFill>
                  <a:srgbClr val="003056"/>
                </a:solidFill>
              </a:defRPr>
            </a:lvl1pPr>
            <a:lvl2pPr marL="45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 descr="Ein Bild, das Himmel, Gebäude, draußen, Wolke enthält.&#10;&#10;KI-generierte Inhalte können fehlerhaft sein.">
            <a:extLst>
              <a:ext uri="{FF2B5EF4-FFF2-40B4-BE49-F238E27FC236}">
                <a16:creationId xmlns:a16="http://schemas.microsoft.com/office/drawing/2014/main" id="{C9E12B63-02D7-BC4D-6DC3-AB727D34A8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927"/>
            <a:ext cx="12192000" cy="36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71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1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8442" y="611858"/>
            <a:ext cx="7305600" cy="46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8442" y="1079750"/>
            <a:ext cx="7305600" cy="396000"/>
          </a:xfrm>
        </p:spPr>
        <p:txBody>
          <a:bodyPr/>
          <a:lstStyle>
            <a:lvl1pPr marL="0" indent="0" algn="l">
              <a:buNone/>
              <a:defRPr sz="2399">
                <a:solidFill>
                  <a:srgbClr val="003056"/>
                </a:solidFill>
              </a:defRPr>
            </a:lvl1pPr>
            <a:lvl2pPr marL="45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1378441" y="2177496"/>
            <a:ext cx="9429544" cy="3689146"/>
          </a:xfrm>
        </p:spPr>
        <p:txBody>
          <a:bodyPr/>
          <a:lstStyle>
            <a:lvl1pPr marL="0" indent="0">
              <a:buNone/>
              <a:defRPr sz="3199"/>
            </a:lvl1pPr>
            <a:lvl2pPr marL="457015" indent="0">
              <a:buNone/>
              <a:defRPr sz="2799"/>
            </a:lvl2pPr>
            <a:lvl3pPr marL="914031" indent="0">
              <a:buNone/>
              <a:defRPr sz="2399"/>
            </a:lvl3pPr>
            <a:lvl4pPr marL="1371046" indent="0">
              <a:buNone/>
              <a:defRPr sz="1999"/>
            </a:lvl4pPr>
            <a:lvl5pPr marL="1828061" indent="0">
              <a:buNone/>
              <a:defRPr sz="1999"/>
            </a:lvl5pPr>
            <a:lvl6pPr marL="2285075" indent="0">
              <a:buNone/>
              <a:defRPr sz="1999"/>
            </a:lvl6pPr>
            <a:lvl7pPr marL="2742091" indent="0">
              <a:buNone/>
              <a:defRPr sz="1999"/>
            </a:lvl7pPr>
            <a:lvl8pPr marL="3199106" indent="0">
              <a:buNone/>
              <a:defRPr sz="1999"/>
            </a:lvl8pPr>
            <a:lvl9pPr marL="3656122" indent="0">
              <a:buNone/>
              <a:defRPr sz="1999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1797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3350" y="2712585"/>
            <a:ext cx="10365301" cy="46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br>
              <a:rPr lang="de-DE"/>
            </a:b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31111" y="3569060"/>
            <a:ext cx="8529779" cy="3960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91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8441" y="2177497"/>
            <a:ext cx="4480833" cy="35971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15" indent="0">
              <a:buNone/>
              <a:defRPr sz="1999" b="1"/>
            </a:lvl2pPr>
            <a:lvl3pPr marL="914031" indent="0">
              <a:buNone/>
              <a:defRPr sz="1799" b="1"/>
            </a:lvl3pPr>
            <a:lvl4pPr marL="1371046" indent="0">
              <a:buNone/>
              <a:defRPr sz="1600" b="1"/>
            </a:lvl4pPr>
            <a:lvl5pPr marL="1828061" indent="0">
              <a:buNone/>
              <a:defRPr sz="1600" b="1"/>
            </a:lvl5pPr>
            <a:lvl6pPr marL="2285075" indent="0">
              <a:buNone/>
              <a:defRPr sz="1600" b="1"/>
            </a:lvl6pPr>
            <a:lvl7pPr marL="2742091" indent="0">
              <a:buNone/>
              <a:defRPr sz="1600" b="1"/>
            </a:lvl7pPr>
            <a:lvl8pPr marL="3199106" indent="0">
              <a:buNone/>
              <a:defRPr sz="1600" b="1"/>
            </a:lvl8pPr>
            <a:lvl9pPr marL="3656122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378441" y="2547477"/>
            <a:ext cx="4480833" cy="3311233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30751" y="2177497"/>
            <a:ext cx="4480833" cy="359716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15" indent="0">
              <a:buNone/>
              <a:defRPr sz="1999" b="1"/>
            </a:lvl2pPr>
            <a:lvl3pPr marL="914031" indent="0">
              <a:buNone/>
              <a:defRPr sz="1799" b="1"/>
            </a:lvl3pPr>
            <a:lvl4pPr marL="1371046" indent="0">
              <a:buNone/>
              <a:defRPr sz="1600" b="1"/>
            </a:lvl4pPr>
            <a:lvl5pPr marL="1828061" indent="0">
              <a:buNone/>
              <a:defRPr sz="1600" b="1"/>
            </a:lvl5pPr>
            <a:lvl6pPr marL="2285075" indent="0">
              <a:buNone/>
              <a:defRPr sz="1600" b="1"/>
            </a:lvl6pPr>
            <a:lvl7pPr marL="2742091" indent="0">
              <a:buNone/>
              <a:defRPr sz="1600" b="1"/>
            </a:lvl7pPr>
            <a:lvl8pPr marL="3199106" indent="0">
              <a:buNone/>
              <a:defRPr sz="1600" b="1"/>
            </a:lvl8pPr>
            <a:lvl9pPr marL="3656122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30751" y="2546688"/>
            <a:ext cx="4480833" cy="3311233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46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8441" y="2177496"/>
            <a:ext cx="4480833" cy="3689146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30751" y="2177496"/>
            <a:ext cx="4480833" cy="3689146"/>
          </a:xfrm>
        </p:spPr>
        <p:txBody>
          <a:bodyPr/>
          <a:lstStyle>
            <a:lvl1pPr marL="0" indent="0">
              <a:buNone/>
              <a:defRPr sz="3199"/>
            </a:lvl1pPr>
            <a:lvl2pPr marL="457015" indent="0">
              <a:buNone/>
              <a:defRPr sz="2799"/>
            </a:lvl2pPr>
            <a:lvl3pPr marL="914031" indent="0">
              <a:buNone/>
              <a:defRPr sz="2399"/>
            </a:lvl3pPr>
            <a:lvl4pPr marL="1371046" indent="0">
              <a:buNone/>
              <a:defRPr sz="1999"/>
            </a:lvl4pPr>
            <a:lvl5pPr marL="1828061" indent="0">
              <a:buNone/>
              <a:defRPr sz="1999"/>
            </a:lvl5pPr>
            <a:lvl6pPr marL="2285075" indent="0">
              <a:buNone/>
              <a:defRPr sz="1999"/>
            </a:lvl6pPr>
            <a:lvl7pPr marL="2742091" indent="0">
              <a:buNone/>
              <a:defRPr sz="1999"/>
            </a:lvl7pPr>
            <a:lvl8pPr marL="3199106" indent="0">
              <a:buNone/>
              <a:defRPr sz="1999"/>
            </a:lvl8pPr>
            <a:lvl9pPr marL="3656122" indent="0">
              <a:buNone/>
              <a:defRPr sz="1999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9931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8441" y="2177496"/>
            <a:ext cx="6226379" cy="3689146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Beispiel-Fußzeile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8080121" y="2177496"/>
            <a:ext cx="2735288" cy="3689146"/>
          </a:xfrm>
        </p:spPr>
        <p:txBody>
          <a:bodyPr/>
          <a:lstStyle>
            <a:lvl1pPr marL="0" indent="0">
              <a:buNone/>
              <a:defRPr sz="3199"/>
            </a:lvl1pPr>
            <a:lvl2pPr marL="457015" indent="0">
              <a:buNone/>
              <a:defRPr sz="2799"/>
            </a:lvl2pPr>
            <a:lvl3pPr marL="914031" indent="0">
              <a:buNone/>
              <a:defRPr sz="2399"/>
            </a:lvl3pPr>
            <a:lvl4pPr marL="1371046" indent="0">
              <a:buNone/>
              <a:defRPr sz="1999"/>
            </a:lvl4pPr>
            <a:lvl5pPr marL="1828061" indent="0">
              <a:buNone/>
              <a:defRPr sz="1999"/>
            </a:lvl5pPr>
            <a:lvl6pPr marL="2285075" indent="0">
              <a:buNone/>
              <a:defRPr sz="1999"/>
            </a:lvl6pPr>
            <a:lvl7pPr marL="2742091" indent="0">
              <a:buNone/>
              <a:defRPr sz="1999"/>
            </a:lvl7pPr>
            <a:lvl8pPr marL="3199106" indent="0">
              <a:buNone/>
              <a:defRPr sz="1999"/>
            </a:lvl8pPr>
            <a:lvl9pPr marL="3656122" indent="0">
              <a:buNone/>
              <a:defRPr sz="1999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334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37AD8-FA3F-D90C-E090-0AA35120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CA2365-A12F-6666-0FCA-03FA9D6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08C9-052E-4477-9C7C-9F018E75191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FC9DF7-832D-E458-03D6-F69A618E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8664B0-8399-65DA-B2B7-F1FD7BFF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3F0D-6F91-4C77-8E94-C009F6EBC25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378441" y="611860"/>
            <a:ext cx="6456000" cy="124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8441" y="2177496"/>
            <a:ext cx="9429544" cy="36891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78442" y="6312939"/>
            <a:ext cx="28448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378441" y="6060997"/>
            <a:ext cx="38608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Beispiel-Fußzeile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15150" y="6312939"/>
            <a:ext cx="1405947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26" name="Picture 2" descr="University of Mannheim (Fees &amp; Reviews): Germany, Mannheim">
            <a:extLst>
              <a:ext uri="{FF2B5EF4-FFF2-40B4-BE49-F238E27FC236}">
                <a16:creationId xmlns:a16="http://schemas.microsoft.com/office/drawing/2014/main" id="{CE42C052-7569-E230-6AD9-BDBAC01CD4A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1" b="39046"/>
          <a:stretch>
            <a:fillRect/>
          </a:stretch>
        </p:blipFill>
        <p:spPr bwMode="auto">
          <a:xfrm>
            <a:off x="9607138" y="372983"/>
            <a:ext cx="1902402" cy="47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91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0" r:id="rId8"/>
  </p:sldLayoutIdLst>
  <p:hf hdr="0"/>
  <p:txStyles>
    <p:titleStyle>
      <a:lvl1pPr algn="l" defTabSz="914031" rtl="0" eaLnBrk="1" latinLnBrk="0" hangingPunct="1">
        <a:spcBef>
          <a:spcPct val="0"/>
        </a:spcBef>
        <a:buNone/>
        <a:defRPr sz="2999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761" indent="-342761" algn="l" defTabSz="9140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399" kern="1200">
          <a:solidFill>
            <a:srgbClr val="003056"/>
          </a:solidFill>
          <a:latin typeface="+mn-lt"/>
          <a:ea typeface="+mn-ea"/>
          <a:cs typeface="+mn-cs"/>
        </a:defRPr>
      </a:lvl1pPr>
      <a:lvl2pPr marL="742650" indent="-285634" algn="l" defTabSz="914031" rtl="0" eaLnBrk="1" latinLnBrk="0" hangingPunct="1">
        <a:spcBef>
          <a:spcPct val="20000"/>
        </a:spcBef>
        <a:buFont typeface="Arial" panose="020B0604020202020204" pitchFamily="34" charset="0"/>
        <a:buChar char="–"/>
        <a:defRPr sz="1999" kern="1200">
          <a:solidFill>
            <a:srgbClr val="003056"/>
          </a:solidFill>
          <a:latin typeface="+mn-lt"/>
          <a:ea typeface="+mn-ea"/>
          <a:cs typeface="+mn-cs"/>
        </a:defRPr>
      </a:lvl2pPr>
      <a:lvl3pPr marL="1142538" indent="-228507" algn="l" defTabSz="914031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9" kern="1200">
          <a:solidFill>
            <a:srgbClr val="003056"/>
          </a:solidFill>
          <a:latin typeface="+mn-lt"/>
          <a:ea typeface="+mn-ea"/>
          <a:cs typeface="+mn-cs"/>
        </a:defRPr>
      </a:lvl3pPr>
      <a:lvl4pPr marL="1599554" indent="-228507" algn="l" defTabSz="914031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6568" indent="-228507" algn="l" defTabSz="914031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3584" indent="-228507" algn="l" defTabSz="914031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599" indent="-228507" algn="l" defTabSz="914031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14" indent="-228507" algn="l" defTabSz="914031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29" indent="-228507" algn="l" defTabSz="914031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3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5" algn="l" defTabSz="91403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1" algn="l" defTabSz="91403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6" algn="l" defTabSz="91403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1" algn="l" defTabSz="91403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5" algn="l" defTabSz="91403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091" algn="l" defTabSz="91403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06" algn="l" defTabSz="91403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22" algn="l" defTabSz="91403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E95D847C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15.png"/><Relationship Id="rId21" Type="http://schemas.openxmlformats.org/officeDocument/2006/relationships/image" Target="../media/image4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C5476-40DB-6C60-F5C3-796B0E3A0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442" y="611858"/>
            <a:ext cx="7305600" cy="950242"/>
          </a:xfrm>
        </p:spPr>
        <p:txBody>
          <a:bodyPr/>
          <a:lstStyle/>
          <a:p>
            <a:r>
              <a:rPr lang="de-DE" sz="2950" noProof="0"/>
              <a:t>Project Report Group 6</a:t>
            </a:r>
            <a:endParaRPr lang="en-US" sz="2950" noProof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A7A2BF2-2E34-A5B0-0D78-ED0937A7C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8442" y="1189306"/>
            <a:ext cx="5723398" cy="745587"/>
          </a:xfrm>
        </p:spPr>
        <p:txBody>
          <a:bodyPr/>
          <a:lstStyle/>
          <a:p>
            <a:r>
              <a:rPr lang="en-US" sz="2400"/>
              <a:t>Predicting Injury Severity in Road Accidents – A Real-Time Classification Approach	</a:t>
            </a:r>
            <a:endParaRPr lang="en-US" noProof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D46D20C-D9C3-747F-23D6-18B90BD08D25}"/>
              </a:ext>
            </a:extLst>
          </p:cNvPr>
          <p:cNvSpPr/>
          <p:nvPr/>
        </p:nvSpPr>
        <p:spPr>
          <a:xfrm>
            <a:off x="1379316" y="5972052"/>
            <a:ext cx="4180648" cy="886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1" noProof="0">
                <a:solidFill>
                  <a:schemeClr val="tx1"/>
                </a:solidFill>
              </a:rPr>
              <a:t>David Cebulla, Gabriel Himmelein, Lukas Ott, </a:t>
            </a:r>
            <a:br>
              <a:rPr lang="en-US" sz="1400" b="1" noProof="0"/>
            </a:br>
            <a:r>
              <a:rPr lang="en-US" sz="1400" b="1" noProof="0">
                <a:solidFill>
                  <a:schemeClr val="tx1"/>
                </a:solidFill>
              </a:rPr>
              <a:t>Artur Loreit, Aaron </a:t>
            </a:r>
            <a:r>
              <a:rPr lang="en-US" sz="1400" b="1" noProof="0" err="1">
                <a:solidFill>
                  <a:schemeClr val="tx1"/>
                </a:solidFill>
              </a:rPr>
              <a:t>Niemesch</a:t>
            </a:r>
            <a:endParaRPr lang="en-US" sz="1200" b="1" noProof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19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ern: 5 Zacken 20">
            <a:extLst>
              <a:ext uri="{FF2B5EF4-FFF2-40B4-BE49-F238E27FC236}">
                <a16:creationId xmlns:a16="http://schemas.microsoft.com/office/drawing/2014/main" id="{BE2ACAB2-8FF1-4E41-5419-D9E3BFD2C80F}"/>
              </a:ext>
            </a:extLst>
          </p:cNvPr>
          <p:cNvSpPr/>
          <p:nvPr/>
        </p:nvSpPr>
        <p:spPr>
          <a:xfrm rot="20429518">
            <a:off x="8472236" y="1344607"/>
            <a:ext cx="360000" cy="360000"/>
          </a:xfrm>
          <a:prstGeom prst="star5">
            <a:avLst/>
          </a:prstGeom>
          <a:solidFill>
            <a:srgbClr val="F0F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>
              <a:solidFill>
                <a:schemeClr val="tx1"/>
              </a:solidFill>
              <a:latin typeface="Consolas"/>
              <a:ea typeface="Calibri"/>
              <a:cs typeface="Calibri"/>
            </a:endParaRPr>
          </a:p>
        </p:txBody>
      </p:sp>
      <p:pic>
        <p:nvPicPr>
          <p:cNvPr id="13" name="Inhaltsplatzhalter 12" descr="Ein Bild, das Text, Screenshot, Farbigkeit, Quadrat enthält.&#10;&#10;KI-generierte Inhalte können fehlerhaft sein.">
            <a:extLst>
              <a:ext uri="{FF2B5EF4-FFF2-40B4-BE49-F238E27FC236}">
                <a16:creationId xmlns:a16="http://schemas.microsoft.com/office/drawing/2014/main" id="{2D21FF8C-40DD-8E1E-C728-A59FAA9E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393" y="2147615"/>
            <a:ext cx="3075402" cy="2641151"/>
          </a:xfrm>
          <a:prstGeom prst="rect">
            <a:avLst/>
          </a:prstGeom>
          <a:ln>
            <a:noFill/>
          </a:ln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2A8630-FDDA-6044-90E2-0E8750554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6B6416-C30C-3642-9B31-D2A80E5E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8371" y="6299452"/>
            <a:ext cx="1405947" cy="180000"/>
          </a:xfrm>
        </p:spPr>
        <p:txBody>
          <a:bodyPr/>
          <a:lstStyle/>
          <a:p>
            <a:fld id="{FC0CC166-4E39-43B8-AB91-BDD1C4C9E224}" type="slidenum">
              <a:rPr lang="de-DE" smtClean="0"/>
              <a:t>10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2495590-CF7F-C345-E479-BBCCA3C8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41" y="611860"/>
            <a:ext cx="6456000" cy="350807"/>
          </a:xfrm>
        </p:spPr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D7C491A6-66E1-E33C-5915-56C58ADD8B39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>
                <a:ea typeface="Calibri"/>
                <a:cs typeface="Calibri"/>
              </a:rPr>
              <a:t>Model Selection: Results</a:t>
            </a:r>
          </a:p>
        </p:txBody>
      </p:sp>
      <p:pic>
        <p:nvPicPr>
          <p:cNvPr id="14" name="Grafik 13" descr="Ein Bild, das Text, Screenshot, Quadrat, Farbigkeit enthält.&#10;&#10;KI-generierte Inhalte können fehlerhaft sein.">
            <a:extLst>
              <a:ext uri="{FF2B5EF4-FFF2-40B4-BE49-F238E27FC236}">
                <a16:creationId xmlns:a16="http://schemas.microsoft.com/office/drawing/2014/main" id="{0ECAB941-9514-D5C1-46CA-98D8C71D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86" y="2144779"/>
            <a:ext cx="3073196" cy="2646106"/>
          </a:xfrm>
          <a:prstGeom prst="rect">
            <a:avLst/>
          </a:prstGeom>
          <a:ln>
            <a:noFill/>
          </a:ln>
        </p:spPr>
      </p:pic>
      <p:pic>
        <p:nvPicPr>
          <p:cNvPr id="15" name="Grafik 14" descr="Ein Bild, das Text, Screenshot, Farbigkeit, Quadrat enthält.&#10;&#10;KI-generierte Inhalte können fehlerhaft sein.">
            <a:extLst>
              <a:ext uri="{FF2B5EF4-FFF2-40B4-BE49-F238E27FC236}">
                <a16:creationId xmlns:a16="http://schemas.microsoft.com/office/drawing/2014/main" id="{C45C78CD-C038-B328-9FEE-A308A23D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76" y="2146410"/>
            <a:ext cx="3075480" cy="2642844"/>
          </a:xfrm>
          <a:prstGeom prst="rect">
            <a:avLst/>
          </a:prstGeom>
          <a:ln>
            <a:noFill/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3A8A8D8F-48C3-9BDA-85A8-041B8AABB1DB}"/>
              </a:ext>
            </a:extLst>
          </p:cNvPr>
          <p:cNvSpPr txBox="1"/>
          <p:nvPr/>
        </p:nvSpPr>
        <p:spPr>
          <a:xfrm>
            <a:off x="1362160" y="1497601"/>
            <a:ext cx="16184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ea typeface="Calibri"/>
                <a:cs typeface="Calibri"/>
              </a:rPr>
              <a:t>RidgeClassifier</a:t>
            </a:r>
          </a:p>
          <a:p>
            <a:r>
              <a:rPr lang="de-DE">
                <a:ea typeface="Calibri"/>
                <a:cs typeface="Calibri"/>
              </a:rPr>
              <a:t>F1-Macro: 0.65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FC8C1A-5D90-ADCA-3BB5-9946DF712095}"/>
              </a:ext>
            </a:extLst>
          </p:cNvPr>
          <p:cNvSpPr txBox="1"/>
          <p:nvPr/>
        </p:nvSpPr>
        <p:spPr>
          <a:xfrm>
            <a:off x="4524797" y="1497600"/>
            <a:ext cx="25692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ea typeface="Calibri"/>
                <a:cs typeface="Calibri"/>
              </a:rPr>
              <a:t>BalancedRandomForest</a:t>
            </a:r>
          </a:p>
          <a:p>
            <a:r>
              <a:rPr lang="de-DE">
                <a:ea typeface="Calibri"/>
                <a:cs typeface="Calibri"/>
              </a:rPr>
              <a:t>F1-Macro: 0.66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5B21BF6-5937-81BF-E26E-75EF87691936}"/>
              </a:ext>
            </a:extLst>
          </p:cNvPr>
          <p:cNvSpPr txBox="1"/>
          <p:nvPr/>
        </p:nvSpPr>
        <p:spPr>
          <a:xfrm>
            <a:off x="7599769" y="1497599"/>
            <a:ext cx="16453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ea typeface="Calibri"/>
                <a:cs typeface="Calibri"/>
              </a:rPr>
              <a:t>CatBoost</a:t>
            </a:r>
            <a:endParaRPr lang="de-DE" b="1">
              <a:ea typeface="Calibri"/>
              <a:cs typeface="Calibri"/>
            </a:endParaRPr>
          </a:p>
          <a:p>
            <a:r>
              <a:rPr lang="de-DE">
                <a:ea typeface="Calibri"/>
                <a:cs typeface="Calibri"/>
              </a:rPr>
              <a:t>F1-Macro: 0.7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AE9AB3B-0513-177C-ABAD-756EBC727544}"/>
              </a:ext>
            </a:extLst>
          </p:cNvPr>
          <p:cNvSpPr txBox="1"/>
          <p:nvPr/>
        </p:nvSpPr>
        <p:spPr>
          <a:xfrm>
            <a:off x="1362160" y="4791257"/>
            <a:ext cx="9467680" cy="984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001080"/>
                </a:solidFill>
                <a:latin typeface="Consolas"/>
              </a:rPr>
              <a:t>y_pred_cat_cross_val2</a:t>
            </a:r>
            <a:r>
              <a:rPr lang="en-US" sz="11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10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1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100" err="1">
                <a:solidFill>
                  <a:srgbClr val="795E26"/>
                </a:solidFill>
                <a:latin typeface="Consolas"/>
              </a:rPr>
              <a:t>cross_val_predict</a:t>
            </a:r>
            <a:r>
              <a:rPr lang="en-US" sz="1100">
                <a:solidFill>
                  <a:srgbClr val="3B3B3B"/>
                </a:solidFill>
                <a:latin typeface="Consolas"/>
              </a:rPr>
              <a:t>(</a:t>
            </a:r>
            <a:r>
              <a:rPr lang="en-US" sz="1100">
                <a:solidFill>
                  <a:srgbClr val="001080"/>
                </a:solidFill>
                <a:latin typeface="Consolas"/>
              </a:rPr>
              <a:t>cat_classifier_cross_val2</a:t>
            </a:r>
            <a:r>
              <a:rPr lang="en-US" sz="11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001080"/>
                </a:solidFill>
                <a:latin typeface="Consolas"/>
              </a:rPr>
              <a:t>X_train_rebalanced</a:t>
            </a:r>
            <a:r>
              <a:rPr lang="en-US" sz="11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100" err="1">
                <a:solidFill>
                  <a:srgbClr val="001080"/>
                </a:solidFill>
                <a:latin typeface="Consolas"/>
              </a:rPr>
              <a:t>y_train_rebalanced</a:t>
            </a:r>
            <a:r>
              <a:rPr lang="en-US" sz="11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100">
                <a:solidFill>
                  <a:srgbClr val="001080"/>
                </a:solidFill>
                <a:latin typeface="Consolas"/>
              </a:rPr>
              <a:t>cv</a:t>
            </a:r>
            <a:r>
              <a:rPr lang="en-US" sz="110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100">
                <a:solidFill>
                  <a:srgbClr val="001080"/>
                </a:solidFill>
                <a:latin typeface="Consolas"/>
              </a:rPr>
              <a:t>cv</a:t>
            </a:r>
            <a:r>
              <a:rPr lang="en-US" sz="1100">
                <a:solidFill>
                  <a:srgbClr val="3B3B3B"/>
                </a:solidFill>
                <a:latin typeface="Consolas"/>
              </a:rPr>
              <a:t>)</a:t>
            </a:r>
            <a:endParaRPr lang="de-DE">
              <a:solidFill>
                <a:srgbClr val="3B3B3B"/>
              </a:solidFill>
            </a:endParaRPr>
          </a:p>
          <a:p>
            <a:endParaRPr lang="en-US" sz="1100">
              <a:solidFill>
                <a:srgbClr val="3B3B3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200" b="0">
                <a:solidFill>
                  <a:srgbClr val="795E26"/>
                </a:solidFill>
                <a:latin typeface="Consolas"/>
                <a:ea typeface="Consolas"/>
                <a:cs typeface="Consolas"/>
              </a:rPr>
              <a:t>print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b="0" err="1">
                <a:solidFill>
                  <a:srgbClr val="795E26"/>
                </a:solidFill>
                <a:latin typeface="Consolas"/>
                <a:ea typeface="Consolas"/>
                <a:cs typeface="Consolas"/>
              </a:rPr>
              <a:t>classification_report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b="0" err="1">
                <a:solidFill>
                  <a:srgbClr val="001080"/>
                </a:solidFill>
                <a:latin typeface="Consolas"/>
                <a:ea typeface="Consolas"/>
                <a:cs typeface="Consolas"/>
              </a:rPr>
              <a:t>y_train_rebalanced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n-US" sz="1200" b="0">
                <a:solidFill>
                  <a:srgbClr val="001080"/>
                </a:solidFill>
                <a:latin typeface="Consolas"/>
                <a:ea typeface="Consolas"/>
                <a:cs typeface="Consolas"/>
              </a:rPr>
              <a:t>y_pred_cat_cross_val2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))</a:t>
            </a:r>
            <a:endParaRPr lang="en-US"/>
          </a:p>
          <a:p>
            <a:endParaRPr lang="en-US" sz="1200">
              <a:solidFill>
                <a:srgbClr val="3B3B3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200" b="0" err="1">
                <a:solidFill>
                  <a:srgbClr val="267F99"/>
                </a:solidFill>
                <a:latin typeface="Consolas"/>
                <a:ea typeface="Consolas"/>
                <a:cs typeface="Consolas"/>
              </a:rPr>
              <a:t>ConfusionMatrixDisplay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b="0" err="1">
                <a:solidFill>
                  <a:srgbClr val="795E26"/>
                </a:solidFill>
                <a:latin typeface="Consolas"/>
                <a:ea typeface="Consolas"/>
                <a:cs typeface="Consolas"/>
              </a:rPr>
              <a:t>confusion_matrix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b="0" err="1">
                <a:solidFill>
                  <a:srgbClr val="001080"/>
                </a:solidFill>
                <a:latin typeface="Consolas"/>
                <a:ea typeface="Consolas"/>
                <a:cs typeface="Consolas"/>
              </a:rPr>
              <a:t>y_train_rebalanced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n-US" sz="1200" b="0">
                <a:solidFill>
                  <a:srgbClr val="001080"/>
                </a:solidFill>
                <a:latin typeface="Consolas"/>
                <a:ea typeface="Consolas"/>
                <a:cs typeface="Consolas"/>
              </a:rPr>
              <a:t>y_pred_cat_cross_val2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n-US" sz="1200" b="0">
                <a:solidFill>
                  <a:srgbClr val="001080"/>
                </a:solidFill>
                <a:latin typeface="Consolas"/>
                <a:ea typeface="Consolas"/>
                <a:cs typeface="Consolas"/>
              </a:rPr>
              <a:t>normalize</a:t>
            </a:r>
            <a:r>
              <a:rPr lang="en-US" sz="1200" b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200" b="0">
                <a:solidFill>
                  <a:srgbClr val="A31515"/>
                </a:solidFill>
                <a:latin typeface="Consolas"/>
                <a:ea typeface="Consolas"/>
                <a:cs typeface="Consolas"/>
              </a:rPr>
              <a:t>'true'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)).</a:t>
            </a:r>
            <a:r>
              <a:rPr lang="en-US" sz="1200" b="0">
                <a:solidFill>
                  <a:srgbClr val="795E26"/>
                </a:solidFill>
                <a:latin typeface="Consolas"/>
                <a:ea typeface="Consolas"/>
                <a:cs typeface="Consolas"/>
              </a:rPr>
              <a:t>plot</a:t>
            </a:r>
            <a:r>
              <a:rPr lang="en-US" sz="1200" b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7967E72-B60C-4304-DB37-9A170D520BAF}"/>
              </a:ext>
            </a:extLst>
          </p:cNvPr>
          <p:cNvSpPr txBox="1"/>
          <p:nvPr/>
        </p:nvSpPr>
        <p:spPr>
          <a:xfrm>
            <a:off x="2545080" y="5916906"/>
            <a:ext cx="5868916" cy="369332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Calibri"/>
                <a:cs typeface="Calibri"/>
              </a:rPr>
              <a:t>        </a:t>
            </a:r>
            <a:r>
              <a:rPr lang="de-DE" err="1">
                <a:ea typeface="Calibri"/>
                <a:cs typeface="Calibri"/>
              </a:rPr>
              <a:t>Only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model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selection</a:t>
            </a:r>
            <a:r>
              <a:rPr lang="de-DE">
                <a:ea typeface="Calibri"/>
                <a:cs typeface="Calibri"/>
              </a:rPr>
              <a:t>: </a:t>
            </a:r>
            <a:r>
              <a:rPr lang="de-DE" err="1">
                <a:ea typeface="Calibri"/>
                <a:cs typeface="Calibri"/>
              </a:rPr>
              <a:t>no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generalization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performance</a:t>
            </a:r>
            <a:r>
              <a:rPr lang="de-DE">
                <a:ea typeface="Calibri"/>
                <a:cs typeface="Calibri"/>
              </a:rPr>
              <a:t>!</a:t>
            </a:r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A4E7B2F4-DBA6-9F7B-207D-BF9F8828544D}"/>
              </a:ext>
            </a:extLst>
          </p:cNvPr>
          <p:cNvSpPr/>
          <p:nvPr/>
        </p:nvSpPr>
        <p:spPr>
          <a:xfrm>
            <a:off x="2641676" y="5997827"/>
            <a:ext cx="323681" cy="202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89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A440C-9341-A7DF-CC2F-F5B3F4D0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950">
                <a:ea typeface="Calibri"/>
                <a:cs typeface="Calibri"/>
              </a:rPr>
              <a:t>Data Mining - Clustering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54CB56-A6B3-B0EC-EEF5-F420738E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3E4CA6-D215-549E-9640-A31BF64B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 descr="Ein Bild, das Schrift, Tex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4F6FA854-0839-A1FC-C7D1-70D36D80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59" y="3267152"/>
            <a:ext cx="5087638" cy="953788"/>
          </a:xfrm>
          <a:prstGeom prst="rect">
            <a:avLst/>
          </a:prstGeom>
          <a:ln>
            <a:noFill/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DB6952D-B02A-30E6-4FF2-8FE2F4B44BE3}"/>
              </a:ext>
            </a:extLst>
          </p:cNvPr>
          <p:cNvSpPr/>
          <p:nvPr/>
        </p:nvSpPr>
        <p:spPr>
          <a:xfrm>
            <a:off x="1466850" y="1974850"/>
            <a:ext cx="3594100" cy="177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>
                <a:solidFill>
                  <a:schemeClr val="tx1"/>
                </a:solidFill>
                <a:ea typeface="Calibri"/>
                <a:cs typeface="Calibri"/>
              </a:rPr>
              <a:t>Goal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Identification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of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distinct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accident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personas</a:t>
            </a:r>
          </a:p>
          <a:p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de-DE" sz="1400" b="1" err="1">
                <a:solidFill>
                  <a:schemeClr val="tx1"/>
                </a:solidFill>
                <a:ea typeface="Calibri"/>
                <a:cs typeface="Calibri"/>
              </a:rPr>
              <a:t>Approaches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K-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Prototypes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, HDBSCAN,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Agglomerative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Clustering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5C7B1F8-04A4-6885-9FFF-41D593E94A07}"/>
              </a:ext>
            </a:extLst>
          </p:cNvPr>
          <p:cNvSpPr/>
          <p:nvPr/>
        </p:nvSpPr>
        <p:spPr>
          <a:xfrm>
            <a:off x="1466850" y="3810000"/>
            <a:ext cx="3594100" cy="177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265" indent="-342265"/>
            <a:r>
              <a:rPr lang="de-DE" sz="1400" b="1" err="1">
                <a:solidFill>
                  <a:schemeClr val="tx1"/>
                </a:solidFill>
                <a:ea typeface="Calibri"/>
                <a:cs typeface="Calibri"/>
              </a:rPr>
              <a:t>Criteria</a:t>
            </a:r>
            <a:r>
              <a:rPr lang="de-DE" sz="14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b="1" err="1">
                <a:solidFill>
                  <a:schemeClr val="tx1"/>
                </a:solidFill>
                <a:ea typeface="Calibri"/>
                <a:cs typeface="Calibri"/>
              </a:rPr>
              <a:t>for</a:t>
            </a:r>
            <a:r>
              <a:rPr lang="de-DE" sz="14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b="1" err="1">
                <a:solidFill>
                  <a:schemeClr val="tx1"/>
                </a:solidFill>
                <a:ea typeface="Calibri"/>
                <a:cs typeface="Calibri"/>
              </a:rPr>
              <a:t>Profiling</a:t>
            </a:r>
            <a:r>
              <a:rPr lang="de-DE" sz="1400" b="1">
                <a:solidFill>
                  <a:schemeClr val="tx1"/>
                </a:solidFill>
                <a:ea typeface="Calibri"/>
                <a:cs typeface="Calibri"/>
              </a:rPr>
              <a:t>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Lift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filter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: A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minimum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overrepresentation</a:t>
            </a:r>
            <a:endParaRPr lang="de-DE" sz="14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Support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filter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minimum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total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representation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in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cluster</a:t>
            </a:r>
            <a:endParaRPr lang="de-DE" sz="14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Dominance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filter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Exclude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dominant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features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1" name="Grafik 10" descr="Klemmbrett abgehakt mit einfarbiger Füllung">
            <a:extLst>
              <a:ext uri="{FF2B5EF4-FFF2-40B4-BE49-F238E27FC236}">
                <a16:creationId xmlns:a16="http://schemas.microsoft.com/office/drawing/2014/main" id="{A23BDEC9-A281-C214-F9E9-08A8DA9F6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191" y="3867082"/>
            <a:ext cx="360000" cy="360000"/>
          </a:xfrm>
          <a:prstGeom prst="rect">
            <a:avLst/>
          </a:prstGeom>
        </p:spPr>
      </p:pic>
      <p:pic>
        <p:nvPicPr>
          <p:cNvPr id="13" name="Grafik 12" descr="Route zwei Stecknadeln mit Weg mit einfarbiger Füllung">
            <a:extLst>
              <a:ext uri="{FF2B5EF4-FFF2-40B4-BE49-F238E27FC236}">
                <a16:creationId xmlns:a16="http://schemas.microsoft.com/office/drawing/2014/main" id="{F7228A21-8D8E-2A10-C002-D555CDBE8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191" y="2907152"/>
            <a:ext cx="360000" cy="360000"/>
          </a:xfrm>
          <a:prstGeom prst="rect">
            <a:avLst/>
          </a:prstGeom>
        </p:spPr>
      </p:pic>
      <p:pic>
        <p:nvPicPr>
          <p:cNvPr id="15" name="Grafik 14" descr="Volltreffer mit einfarbiger Füllung">
            <a:extLst>
              <a:ext uri="{FF2B5EF4-FFF2-40B4-BE49-F238E27FC236}">
                <a16:creationId xmlns:a16="http://schemas.microsoft.com/office/drawing/2014/main" id="{EFF0741A-6DCE-46E9-F956-BD295E12F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191" y="225580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6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4E8B-0A27-DDF7-2902-CB8EF796F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FE5BD-13AE-818D-2B7F-768F897F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>
                <a:latin typeface="Arial"/>
                <a:cs typeface="Arial"/>
              </a:rPr>
              <a:t>Evaluation Setup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FE2628-3682-3DDD-D9BB-CC689E26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00A7B6-FE25-F258-54D8-B7D04566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166139-87C9-A2A6-D82F-27909255C39D}"/>
              </a:ext>
            </a:extLst>
          </p:cNvPr>
          <p:cNvSpPr txBox="1"/>
          <p:nvPr/>
        </p:nvSpPr>
        <p:spPr>
          <a:xfrm>
            <a:off x="4635264" y="210662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>
                <a:solidFill>
                  <a:srgbClr val="003056"/>
                </a:solidFill>
                <a:ea typeface="Calibri"/>
                <a:cs typeface="Calibri"/>
              </a:rPr>
              <a:t>Domain Baseline</a:t>
            </a:r>
          </a:p>
        </p:txBody>
      </p:sp>
      <p:pic>
        <p:nvPicPr>
          <p:cNvPr id="9" name="Grafik 8" descr="Ein Bild, das Text, Schrif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8103E56C-E709-37E2-065D-427AD024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05" y="2898865"/>
            <a:ext cx="5143500" cy="1666875"/>
          </a:xfrm>
          <a:prstGeom prst="rect">
            <a:avLst/>
          </a:prstGeom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4020887-8B3D-5B33-7C14-080CE73DA054}"/>
              </a:ext>
            </a:extLst>
          </p:cNvPr>
          <p:cNvSpPr/>
          <p:nvPr/>
        </p:nvSpPr>
        <p:spPr>
          <a:xfrm>
            <a:off x="1378442" y="2178572"/>
            <a:ext cx="2844800" cy="2735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265" indent="-342265">
              <a:lnSpc>
                <a:spcPct val="150000"/>
              </a:lnSpc>
            </a:pPr>
            <a:r>
              <a:rPr lang="de-DE" sz="1600" b="1">
                <a:solidFill>
                  <a:schemeClr val="tx1"/>
                </a:solidFill>
                <a:ea typeface="+mn-lt"/>
                <a:cs typeface="+mn-lt"/>
              </a:rPr>
              <a:t>Test Set:</a:t>
            </a:r>
            <a:r>
              <a:rPr lang="de-DE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chemeClr val="tx1"/>
                </a:solidFill>
                <a:ea typeface="+mn-lt"/>
                <a:cs typeface="+mn-lt"/>
              </a:rPr>
              <a:t>Full</a:t>
            </a:r>
            <a:r>
              <a:rPr lang="de-DE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600" b="1">
                <a:solidFill>
                  <a:schemeClr val="tx1"/>
                </a:solidFill>
                <a:ea typeface="+mn-lt"/>
                <a:cs typeface="+mn-lt"/>
              </a:rPr>
              <a:t>2023 </a:t>
            </a:r>
            <a:r>
              <a:rPr lang="de-DE" sz="1600" b="1" err="1">
                <a:solidFill>
                  <a:schemeClr val="tx1"/>
                </a:solidFill>
                <a:ea typeface="+mn-lt"/>
                <a:cs typeface="+mn-lt"/>
              </a:rPr>
              <a:t>dataset</a:t>
            </a:r>
            <a:endParaRPr lang="de-DE" sz="1600">
              <a:solidFill>
                <a:schemeClr val="tx1"/>
              </a:solidFill>
              <a:ea typeface="Calibri"/>
              <a:cs typeface="Calibri"/>
            </a:endParaRPr>
          </a:p>
          <a:p>
            <a:pPr marL="342265" indent="-342265">
              <a:lnSpc>
                <a:spcPct val="150000"/>
              </a:lnSpc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107,967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records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342265" indent="-342265">
              <a:lnSpc>
                <a:spcPct val="150000"/>
              </a:lnSpc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Distribution:</a:t>
            </a:r>
          </a:p>
          <a:p>
            <a:pPr marL="36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Non-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Injured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47%</a:t>
            </a:r>
          </a:p>
          <a:p>
            <a:pPr marL="36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Injured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37%</a:t>
            </a:r>
          </a:p>
          <a:p>
            <a:pPr marL="36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Severly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Injured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16</a:t>
            </a:r>
            <a:r>
              <a:rPr lang="de-DE">
                <a:ea typeface="+mn-lt"/>
                <a:cs typeface="+mn-lt"/>
              </a:rPr>
              <a:t>%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46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D9FF-1D2B-5A4C-6B0F-6AED96F0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8D39B-FEB5-9912-6B97-CE4FBCCF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 noProof="0">
                <a:latin typeface="Arial"/>
                <a:cs typeface="Arial"/>
              </a:rPr>
              <a:t>Results</a:t>
            </a:r>
            <a:br>
              <a:rPr lang="en-US" sz="2350">
                <a:latin typeface="Arial"/>
                <a:cs typeface="Arial"/>
              </a:rPr>
            </a:br>
            <a:r>
              <a:rPr lang="en-US" sz="2350">
                <a:latin typeface="+mn-lt"/>
                <a:ea typeface="+mn-lt"/>
                <a:cs typeface="+mn-lt"/>
              </a:rPr>
              <a:t>Model Comparison (1)</a:t>
            </a:r>
          </a:p>
        </p:txBody>
      </p:sp>
      <p:pic>
        <p:nvPicPr>
          <p:cNvPr id="5" name="Inhaltsplatzhalter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7BDD1E6-C208-6FCF-C175-9DD418F15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620" y="2033218"/>
            <a:ext cx="9258300" cy="2990850"/>
          </a:xfrm>
          <a:prstGeom prst="rect">
            <a:avLst/>
          </a:prstGeom>
          <a:ln>
            <a:noFill/>
          </a:ln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818B53-0A3D-2AE2-AF2A-8F0AEB35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4E6125-9EA6-D689-8E41-68E3E77B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926ADBB-87F7-D15F-9E24-A11D085C1487}"/>
              </a:ext>
            </a:extLst>
          </p:cNvPr>
          <p:cNvSpPr txBox="1"/>
          <p:nvPr/>
        </p:nvSpPr>
        <p:spPr>
          <a:xfrm>
            <a:off x="3161542" y="5299171"/>
            <a:ext cx="5868916" cy="369332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Calibri"/>
                <a:cs typeface="Calibri"/>
              </a:rPr>
              <a:t>        </a:t>
            </a:r>
            <a:r>
              <a:rPr lang="de-DE" err="1">
                <a:ea typeface="Calibri"/>
                <a:cs typeface="Calibri"/>
              </a:rPr>
              <a:t>CatBoost</a:t>
            </a:r>
            <a:r>
              <a:rPr lang="de-DE">
                <a:ea typeface="Calibri"/>
                <a:cs typeface="Calibri"/>
              </a:rPr>
              <a:t> and </a:t>
            </a:r>
            <a:r>
              <a:rPr lang="de-DE" err="1">
                <a:ea typeface="Calibri"/>
                <a:cs typeface="Calibri"/>
              </a:rPr>
              <a:t>Balanced</a:t>
            </a:r>
            <a:r>
              <a:rPr lang="de-DE">
                <a:ea typeface="Calibri"/>
                <a:cs typeface="Calibri"/>
              </a:rPr>
              <a:t> Random Forest perform </a:t>
            </a:r>
            <a:r>
              <a:rPr lang="de-DE" err="1">
                <a:ea typeface="Calibri"/>
                <a:cs typeface="Calibri"/>
              </a:rPr>
              <a:t>best</a:t>
            </a:r>
            <a:r>
              <a:rPr lang="de-DE">
                <a:ea typeface="Calibri"/>
                <a:cs typeface="Calibri"/>
              </a:rPr>
              <a:t>!</a:t>
            </a:r>
            <a:endParaRPr lang="de-DE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08D272F-BF3A-FA81-BD98-B89A38F935C6}"/>
              </a:ext>
            </a:extLst>
          </p:cNvPr>
          <p:cNvSpPr/>
          <p:nvPr/>
        </p:nvSpPr>
        <p:spPr>
          <a:xfrm>
            <a:off x="3258138" y="5380092"/>
            <a:ext cx="323681" cy="202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45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CC030-3B98-A647-2F2C-E425CF424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07055602-BFF5-38DE-B1FC-D92E40A75FCD}"/>
              </a:ext>
            </a:extLst>
          </p:cNvPr>
          <p:cNvSpPr/>
          <p:nvPr/>
        </p:nvSpPr>
        <p:spPr>
          <a:xfrm>
            <a:off x="1371042" y="4848550"/>
            <a:ext cx="6908989" cy="98747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Catboost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has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the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higher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recall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for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the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"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severe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" -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class</a:t>
            </a:r>
            <a:endParaRPr lang="de-DE" sz="140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This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is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desirable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since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a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misclassification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of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a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severe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case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can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be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fatal</a:t>
            </a:r>
          </a:p>
          <a:p>
            <a:pPr>
              <a:lnSpc>
                <a:spcPct val="150000"/>
              </a:lnSpc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        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Therefore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,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Catboost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yields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the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best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results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37681C-102C-CEC6-E356-AD900012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 noProof="0">
                <a:latin typeface="Arial"/>
                <a:cs typeface="Arial"/>
              </a:rPr>
              <a:t>Results</a:t>
            </a:r>
            <a:br>
              <a:rPr lang="en-US" sz="2350">
                <a:latin typeface="Arial"/>
                <a:cs typeface="Arial"/>
              </a:rPr>
            </a:br>
            <a:r>
              <a:rPr lang="en-US" sz="2350">
                <a:latin typeface="+mn-lt"/>
                <a:ea typeface="+mn-lt"/>
                <a:cs typeface="+mn-lt"/>
              </a:rPr>
              <a:t>Model Comparison (2)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58B267-52EC-B8DD-3960-8E724926B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B52D87-E997-2512-AD4F-28934E40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14</a:t>
            </a:fld>
            <a:endParaRPr lang="en-US" noProof="0"/>
          </a:p>
        </p:txBody>
      </p:sp>
      <p:pic>
        <p:nvPicPr>
          <p:cNvPr id="10" name="Inhaltsplatzhalter 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AD995905-0677-DCE8-53EB-BB00093AB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8441" y="1718492"/>
            <a:ext cx="6895013" cy="3120769"/>
          </a:xfrm>
          <a:prstGeom prst="rect">
            <a:avLst/>
          </a:prstGeom>
          <a:ln w="19050">
            <a:solidFill>
              <a:schemeClr val="tx2">
                <a:lumMod val="50000"/>
              </a:schemeClr>
            </a:solidFill>
          </a:ln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B354228B-2C07-506C-C275-0AF245C6A925}"/>
              </a:ext>
            </a:extLst>
          </p:cNvPr>
          <p:cNvSpPr/>
          <p:nvPr/>
        </p:nvSpPr>
        <p:spPr>
          <a:xfrm>
            <a:off x="3847844" y="3617640"/>
            <a:ext cx="699654" cy="588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D270F10-F056-A947-454D-9DC5D0D6AD9A}"/>
              </a:ext>
            </a:extLst>
          </p:cNvPr>
          <p:cNvSpPr/>
          <p:nvPr/>
        </p:nvSpPr>
        <p:spPr>
          <a:xfrm>
            <a:off x="7289334" y="3617639"/>
            <a:ext cx="699654" cy="588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123F16F-91BB-CD19-6EF7-B2F1C588D273}"/>
              </a:ext>
            </a:extLst>
          </p:cNvPr>
          <p:cNvCxnSpPr/>
          <p:nvPr/>
        </p:nvCxnSpPr>
        <p:spPr>
          <a:xfrm>
            <a:off x="3027911" y="2368434"/>
            <a:ext cx="13854" cy="138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51778B6-E8AE-D8B1-50C4-47F4CC661176}"/>
              </a:ext>
            </a:extLst>
          </p:cNvPr>
          <p:cNvSpPr/>
          <p:nvPr/>
        </p:nvSpPr>
        <p:spPr>
          <a:xfrm>
            <a:off x="1481004" y="5509923"/>
            <a:ext cx="278109" cy="2023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10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76F73-0289-839B-5280-A85BC3481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77F4C-8CF5-2319-D927-4629987B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 noProof="0">
                <a:latin typeface="Arial"/>
                <a:cs typeface="Arial"/>
              </a:rPr>
              <a:t>Results</a:t>
            </a:r>
            <a:br>
              <a:rPr lang="en-US" sz="2350">
                <a:latin typeface="Arial"/>
                <a:cs typeface="Arial"/>
              </a:rPr>
            </a:br>
            <a:r>
              <a:rPr lang="en-US" sz="2350">
                <a:latin typeface="+mn-lt"/>
                <a:ea typeface="+mn-lt"/>
                <a:cs typeface="+mn-lt"/>
              </a:rPr>
              <a:t>Feature Importance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54FE28-076C-27AF-D33F-3170E6F0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E4E72D-56B4-12BC-2A76-7BB6CA58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15</a:t>
            </a:fld>
            <a:endParaRPr lang="en-US" noProof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B4FB6A5-AF25-9776-FCF9-5EB832F03E8D}"/>
              </a:ext>
            </a:extLst>
          </p:cNvPr>
          <p:cNvCxnSpPr/>
          <p:nvPr/>
        </p:nvCxnSpPr>
        <p:spPr>
          <a:xfrm>
            <a:off x="3248891" y="4281054"/>
            <a:ext cx="13854" cy="1385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nhaltsplatzhalter 1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5D7BAA83-23DE-4AA4-DB51-85647C76A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8441" y="1769019"/>
            <a:ext cx="9429544" cy="2107673"/>
          </a:xfrm>
          <a:prstGeom prst="rect">
            <a:avLst/>
          </a:prstGeom>
          <a:ln>
            <a:noFill/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62EB0A8-49B2-399B-EB16-6D982EAEC976}"/>
              </a:ext>
            </a:extLst>
          </p:cNvPr>
          <p:cNvSpPr/>
          <p:nvPr/>
        </p:nvSpPr>
        <p:spPr>
          <a:xfrm>
            <a:off x="1628419" y="3955386"/>
            <a:ext cx="8989145" cy="13994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Nature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obstacle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struck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critical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injury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prediction</a:t>
            </a:r>
            <a:endParaRPr lang="de-DE" sz="14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Variables such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type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collision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and initial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point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impact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highlight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importance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precise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point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impact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+mn-lt"/>
                <a:cs typeface="+mn-lt"/>
              </a:rPr>
              <a:t>prediction</a:t>
            </a:r>
            <a:endParaRPr lang="de-DE" sz="14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Speed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limit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is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also a relevant feature,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as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higher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speeds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lead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to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more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severe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injuries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26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47EFE-748E-A930-114D-60BED928B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2C5AF-0FA2-BCCE-D947-6B70C499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 noProof="0">
                <a:latin typeface="Arial"/>
                <a:cs typeface="Arial"/>
              </a:rPr>
              <a:t>Results</a:t>
            </a:r>
            <a:br>
              <a:rPr lang="en-US" sz="2350">
                <a:latin typeface="Arial"/>
                <a:cs typeface="Arial"/>
              </a:rPr>
            </a:br>
            <a:r>
              <a:rPr lang="en-US" sz="2350">
                <a:latin typeface="+mn-lt"/>
                <a:ea typeface="+mn-lt"/>
                <a:cs typeface="+mn-lt"/>
              </a:rPr>
              <a:t>Accident Personas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747247-7AD2-566E-12BD-4FA3D96D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1DF331-BA59-4681-F0E4-D9EA3F3C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9BFB6DA-A2B1-7FB6-14B6-E4DFCAF217E1}"/>
              </a:ext>
            </a:extLst>
          </p:cNvPr>
          <p:cNvSpPr/>
          <p:nvPr/>
        </p:nvSpPr>
        <p:spPr>
          <a:xfrm>
            <a:off x="844061" y="1789723"/>
            <a:ext cx="3294742" cy="177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34FA3F-ECF1-C7CE-3199-4D2434097629}"/>
              </a:ext>
            </a:extLst>
          </p:cNvPr>
          <p:cNvSpPr txBox="1"/>
          <p:nvPr/>
        </p:nvSpPr>
        <p:spPr>
          <a:xfrm>
            <a:off x="1932632" y="196389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ea typeface="Calibri"/>
                <a:cs typeface="Calibri"/>
              </a:rPr>
              <a:t>Persona 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6BCAFF-151F-9693-58C5-1F6CF8504BD3}"/>
              </a:ext>
            </a:extLst>
          </p:cNvPr>
          <p:cNvSpPr txBox="1"/>
          <p:nvPr/>
        </p:nvSpPr>
        <p:spPr>
          <a:xfrm>
            <a:off x="1932632" y="2326752"/>
            <a:ext cx="402045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400" err="1">
                <a:ea typeface="+mn-lt"/>
                <a:cs typeface="+mn-lt"/>
              </a:rPr>
              <a:t>Midday</a:t>
            </a:r>
            <a:r>
              <a:rPr lang="de-DE" sz="140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ea typeface="+mn-lt"/>
                <a:cs typeface="+mn-lt"/>
              </a:rPr>
              <a:t>Older </a:t>
            </a:r>
            <a:r>
              <a:rPr lang="de-DE" sz="1400" err="1">
                <a:ea typeface="+mn-lt"/>
                <a:cs typeface="+mn-lt"/>
              </a:rPr>
              <a:t>road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users</a:t>
            </a:r>
            <a:r>
              <a:rPr lang="de-DE" sz="1400">
                <a:ea typeface="+mn-lt"/>
                <a:cs typeface="+mn-lt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ea typeface="+mn-lt"/>
                <a:cs typeface="+mn-lt"/>
              </a:rPr>
              <a:t>Urban </a:t>
            </a:r>
            <a:r>
              <a:rPr lang="de-DE" sz="1400" err="1">
                <a:ea typeface="+mn-lt"/>
                <a:cs typeface="+mn-lt"/>
              </a:rPr>
              <a:t>areas</a:t>
            </a:r>
            <a:endParaRPr lang="de-DE" sz="1400">
              <a:ea typeface="Calibri"/>
              <a:cs typeface="Calibri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4F93729-8152-B148-7564-65C67EFEB571}"/>
              </a:ext>
            </a:extLst>
          </p:cNvPr>
          <p:cNvSpPr/>
          <p:nvPr/>
        </p:nvSpPr>
        <p:spPr>
          <a:xfrm>
            <a:off x="4603260" y="1775207"/>
            <a:ext cx="3294742" cy="177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B3AC38B-BB1A-6E32-9B4D-73A27E63361B}"/>
              </a:ext>
            </a:extLst>
          </p:cNvPr>
          <p:cNvSpPr txBox="1"/>
          <p:nvPr/>
        </p:nvSpPr>
        <p:spPr>
          <a:xfrm>
            <a:off x="5691831" y="19493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ea typeface="Calibri"/>
                <a:cs typeface="Calibri"/>
              </a:rPr>
              <a:t>Persona 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3555567-45D2-D0C2-D77B-BB224A4A68B8}"/>
              </a:ext>
            </a:extLst>
          </p:cNvPr>
          <p:cNvSpPr txBox="1"/>
          <p:nvPr/>
        </p:nvSpPr>
        <p:spPr>
          <a:xfrm>
            <a:off x="5691831" y="2312236"/>
            <a:ext cx="402045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400">
                <a:ea typeface="+mn-lt"/>
                <a:cs typeface="+mn-lt"/>
              </a:rPr>
              <a:t>Night-time 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ea typeface="+mn-lt"/>
                <a:cs typeface="+mn-lt"/>
              </a:rPr>
              <a:t>Younger </a:t>
            </a:r>
            <a:r>
              <a:rPr lang="de-DE" sz="1400" err="1">
                <a:ea typeface="+mn-lt"/>
                <a:cs typeface="+mn-lt"/>
              </a:rPr>
              <a:t>adults</a:t>
            </a:r>
            <a:r>
              <a:rPr lang="de-DE" sz="1400">
                <a:ea typeface="+mn-lt"/>
                <a:cs typeface="+mn-lt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ea typeface="+mn-lt"/>
                <a:cs typeface="+mn-lt"/>
              </a:rPr>
              <a:t>Low </a:t>
            </a:r>
            <a:r>
              <a:rPr lang="de-DE" sz="1400" err="1">
                <a:ea typeface="+mn-lt"/>
                <a:cs typeface="+mn-lt"/>
              </a:rPr>
              <a:t>visibility</a:t>
            </a:r>
            <a:endParaRPr lang="de-DE" sz="1400">
              <a:ea typeface="Calibri"/>
              <a:cs typeface="Calibri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0E68AC4-4ADB-D1FE-C3FC-0DFDC0BCD42A}"/>
              </a:ext>
            </a:extLst>
          </p:cNvPr>
          <p:cNvSpPr/>
          <p:nvPr/>
        </p:nvSpPr>
        <p:spPr>
          <a:xfrm>
            <a:off x="6765889" y="4170064"/>
            <a:ext cx="3294742" cy="177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6E5D6D3-5318-34E2-56B6-F5656CB73459}"/>
              </a:ext>
            </a:extLst>
          </p:cNvPr>
          <p:cNvSpPr txBox="1"/>
          <p:nvPr/>
        </p:nvSpPr>
        <p:spPr>
          <a:xfrm>
            <a:off x="7854460" y="434423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ea typeface="Calibri"/>
                <a:cs typeface="Calibri"/>
              </a:rPr>
              <a:t>Persona 5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04231DF-A138-3DEA-91DE-2CCCFF4BFF97}"/>
              </a:ext>
            </a:extLst>
          </p:cNvPr>
          <p:cNvSpPr txBox="1"/>
          <p:nvPr/>
        </p:nvSpPr>
        <p:spPr>
          <a:xfrm>
            <a:off x="7854460" y="4707093"/>
            <a:ext cx="23918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400">
                <a:ea typeface="+mn-lt"/>
                <a:cs typeface="+mn-lt"/>
              </a:rPr>
              <a:t>Low-speed 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ea typeface="+mn-lt"/>
                <a:cs typeface="+mn-lt"/>
              </a:rPr>
              <a:t>Urban </a:t>
            </a:r>
            <a:r>
              <a:rPr lang="de-DE" sz="1400" err="1">
                <a:ea typeface="+mn-lt"/>
                <a:cs typeface="+mn-lt"/>
              </a:rPr>
              <a:t>areas</a:t>
            </a:r>
          </a:p>
          <a:p>
            <a:pPr marL="285750" indent="-285750">
              <a:buFont typeface="Arial"/>
              <a:buChar char="•"/>
            </a:pPr>
            <a:r>
              <a:rPr lang="de-DE" sz="1400" err="1">
                <a:ea typeface="+mn-lt"/>
                <a:cs typeface="+mn-lt"/>
              </a:rPr>
              <a:t>No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safety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belt</a:t>
            </a:r>
            <a:endParaRPr lang="de-DE" sz="1400" err="1">
              <a:ea typeface="Calibri"/>
              <a:cs typeface="Calibri"/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70F2E235-09F3-79A2-7885-5B50FAD6DD96}"/>
              </a:ext>
            </a:extLst>
          </p:cNvPr>
          <p:cNvSpPr/>
          <p:nvPr/>
        </p:nvSpPr>
        <p:spPr>
          <a:xfrm>
            <a:off x="8217318" y="1761023"/>
            <a:ext cx="3408547" cy="1768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39A8238-8644-922C-2066-B33D36EE552C}"/>
              </a:ext>
            </a:extLst>
          </p:cNvPr>
          <p:cNvSpPr txBox="1"/>
          <p:nvPr/>
        </p:nvSpPr>
        <p:spPr>
          <a:xfrm>
            <a:off x="9305889" y="192035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ea typeface="Calibri"/>
                <a:cs typeface="Calibri"/>
              </a:rPr>
              <a:t>Persona 3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56613E0-F860-F233-8F4A-0D4CAEF4917D}"/>
              </a:ext>
            </a:extLst>
          </p:cNvPr>
          <p:cNvSpPr txBox="1"/>
          <p:nvPr/>
        </p:nvSpPr>
        <p:spPr>
          <a:xfrm>
            <a:off x="9305889" y="2383142"/>
            <a:ext cx="224245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400">
                <a:ea typeface="+mn-lt"/>
                <a:cs typeface="+mn-lt"/>
              </a:rPr>
              <a:t>Morning </a:t>
            </a:r>
            <a:r>
              <a:rPr lang="de-DE" sz="1400" err="1">
                <a:ea typeface="+mn-lt"/>
                <a:cs typeface="+mn-lt"/>
              </a:rPr>
              <a:t>rush-hour</a:t>
            </a:r>
            <a:endParaRPr lang="de-DE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de-DE" sz="1400" err="1">
                <a:ea typeface="+mn-lt"/>
                <a:cs typeface="+mn-lt"/>
              </a:rPr>
              <a:t>Commuter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traffic</a:t>
            </a:r>
            <a:r>
              <a:rPr lang="de-DE" sz="1400">
                <a:ea typeface="+mn-lt"/>
                <a:cs typeface="+mn-lt"/>
              </a:rPr>
              <a:t> / Congestions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D18E4CD3-2D02-1350-A8BF-2CDCAA888A6D}"/>
              </a:ext>
            </a:extLst>
          </p:cNvPr>
          <p:cNvSpPr/>
          <p:nvPr/>
        </p:nvSpPr>
        <p:spPr>
          <a:xfrm>
            <a:off x="2788975" y="4146644"/>
            <a:ext cx="3418443" cy="17235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89674DC-786A-8C7A-C544-FF670470D292}"/>
              </a:ext>
            </a:extLst>
          </p:cNvPr>
          <p:cNvSpPr txBox="1"/>
          <p:nvPr/>
        </p:nvSpPr>
        <p:spPr>
          <a:xfrm>
            <a:off x="3877546" y="428617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ea typeface="Calibri"/>
                <a:cs typeface="Calibri"/>
              </a:rPr>
              <a:t>Persona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90F23C-7CE9-9335-417D-DB57DDE19BC2}"/>
              </a:ext>
            </a:extLst>
          </p:cNvPr>
          <p:cNvSpPr txBox="1"/>
          <p:nvPr/>
        </p:nvSpPr>
        <p:spPr>
          <a:xfrm>
            <a:off x="3871300" y="4748971"/>
            <a:ext cx="23395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1400">
                <a:ea typeface="+mn-lt"/>
                <a:cs typeface="+mn-lt"/>
              </a:rPr>
              <a:t>High </a:t>
            </a:r>
            <a:r>
              <a:rPr lang="de-DE" sz="1400" err="1">
                <a:ea typeface="+mn-lt"/>
                <a:cs typeface="+mn-lt"/>
              </a:rPr>
              <a:t>speed</a:t>
            </a:r>
          </a:p>
          <a:p>
            <a:pPr marL="285750" indent="-285750">
              <a:buFont typeface="Arial"/>
              <a:buChar char="•"/>
            </a:pPr>
            <a:r>
              <a:rPr lang="de-DE" sz="1400" err="1">
                <a:ea typeface="+mn-lt"/>
                <a:cs typeface="+mn-lt"/>
              </a:rPr>
              <a:t>Pedestrian</a:t>
            </a:r>
            <a:r>
              <a:rPr lang="de-DE" sz="140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involvement</a:t>
            </a:r>
            <a:endParaRPr lang="de-DE" sz="1400">
              <a:ea typeface="Calibri"/>
              <a:cs typeface="Calibri"/>
            </a:endParaRPr>
          </a:p>
        </p:txBody>
      </p:sp>
      <p:pic>
        <p:nvPicPr>
          <p:cNvPr id="5" name="Grafik 4" descr="Benutzer mit einfarbiger Füllung">
            <a:extLst>
              <a:ext uri="{FF2B5EF4-FFF2-40B4-BE49-F238E27FC236}">
                <a16:creationId xmlns:a16="http://schemas.microsoft.com/office/drawing/2014/main" id="{AE9E2C7D-A22B-DB06-4A9A-B65145727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233" y="2236038"/>
            <a:ext cx="914400" cy="914400"/>
          </a:xfrm>
          <a:prstGeom prst="rect">
            <a:avLst/>
          </a:prstGeom>
        </p:spPr>
      </p:pic>
      <p:pic>
        <p:nvPicPr>
          <p:cNvPr id="11" name="Grafik 10" descr="Benutzer mit einfarbiger Füllung">
            <a:extLst>
              <a:ext uri="{FF2B5EF4-FFF2-40B4-BE49-F238E27FC236}">
                <a16:creationId xmlns:a16="http://schemas.microsoft.com/office/drawing/2014/main" id="{7818E419-4698-A126-0E2C-35674B962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7432" y="2221522"/>
            <a:ext cx="914400" cy="914400"/>
          </a:xfrm>
          <a:prstGeom prst="rect">
            <a:avLst/>
          </a:prstGeom>
        </p:spPr>
      </p:pic>
      <p:pic>
        <p:nvPicPr>
          <p:cNvPr id="15" name="Grafik 14" descr="Benutzer mit einfarbiger Füllung">
            <a:extLst>
              <a:ext uri="{FF2B5EF4-FFF2-40B4-BE49-F238E27FC236}">
                <a16:creationId xmlns:a16="http://schemas.microsoft.com/office/drawing/2014/main" id="{21E0B3CA-78E8-C6A6-F4C5-17FFBD890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0061" y="4616379"/>
            <a:ext cx="914400" cy="914400"/>
          </a:xfrm>
          <a:prstGeom prst="rect">
            <a:avLst/>
          </a:prstGeom>
        </p:spPr>
      </p:pic>
      <p:pic>
        <p:nvPicPr>
          <p:cNvPr id="19" name="Grafik 18" descr="Benutzer mit einfarbiger Füllung">
            <a:extLst>
              <a:ext uri="{FF2B5EF4-FFF2-40B4-BE49-F238E27FC236}">
                <a16:creationId xmlns:a16="http://schemas.microsoft.com/office/drawing/2014/main" id="{2DD46CD1-0E79-9C5A-2D2C-8908153661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91490" y="2192494"/>
            <a:ext cx="914400" cy="914400"/>
          </a:xfrm>
          <a:prstGeom prst="rect">
            <a:avLst/>
          </a:prstGeom>
        </p:spPr>
      </p:pic>
      <p:pic>
        <p:nvPicPr>
          <p:cNvPr id="23" name="Grafik 22" descr="Benutzer mit einfarbiger Füllung">
            <a:extLst>
              <a:ext uri="{FF2B5EF4-FFF2-40B4-BE49-F238E27FC236}">
                <a16:creationId xmlns:a16="http://schemas.microsoft.com/office/drawing/2014/main" id="{D108C48E-E759-C450-C77C-BD2D7BAD95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63147" y="45583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5841A33-D1C6-804D-E4F2-BB63DC3C96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Thank You For Your Attention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29A768-5435-C99B-F0AA-4140B417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04.12.2025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3AE344A-3D01-3754-1923-0B7A4EBD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638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24E2E3E-2896-C4EC-AFF2-1982050C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368F1-D6F9-471F-11A3-F382FAEE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Structure and Size of Data Set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5058B6-BC5E-BF87-91C3-E6214AF8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A5AC44-C0BF-5B83-F5E7-FBB24F2E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7611" y="6291612"/>
            <a:ext cx="1405947" cy="180000"/>
          </a:xfrm>
        </p:spPr>
        <p:txBody>
          <a:bodyPr/>
          <a:lstStyle/>
          <a:p>
            <a:fld id="{FC0CC166-4E39-43B8-AB91-BDD1C4C9E224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7F84D84-13C6-230C-68E0-A4EBF812E3F3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/>
              <a:t>Included Aspects and Features in Final Data Set</a:t>
            </a:r>
            <a:endParaRPr lang="en-US" noProof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E9D8097-3DB3-61DB-F881-7B38C6757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086190"/>
              </p:ext>
            </p:extLst>
          </p:nvPr>
        </p:nvGraphicFramePr>
        <p:xfrm>
          <a:off x="1377857" y="2106095"/>
          <a:ext cx="4743408" cy="26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704">
                  <a:extLst>
                    <a:ext uri="{9D8B030D-6E8A-4147-A177-3AD203B41FA5}">
                      <a16:colId xmlns:a16="http://schemas.microsoft.com/office/drawing/2014/main" val="2271691831"/>
                    </a:ext>
                  </a:extLst>
                </a:gridCol>
                <a:gridCol w="2371704">
                  <a:extLst>
                    <a:ext uri="{9D8B030D-6E8A-4147-A177-3AD203B41FA5}">
                      <a16:colId xmlns:a16="http://schemas.microsoft.com/office/drawing/2014/main" val="3930950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Aspect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53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Time </a:t>
                      </a:r>
                      <a:r>
                        <a:rPr lang="de-DE" b="1" err="1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Includes time </a:t>
                      </a:r>
                      <a:r>
                        <a:rPr lang="de-DE" err="1"/>
                        <a:t>of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day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categories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5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Geospatial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GPS </a:t>
                      </a:r>
                      <a:r>
                        <a:rPr lang="de-DE" err="1"/>
                        <a:t>coordinates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27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Environment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Physical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site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attributes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with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risk-based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ordinals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1636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Crash </a:t>
                      </a: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dynamics</a:t>
                      </a:r>
                      <a:endParaRPr lang="de-DE" sz="18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err="1"/>
                        <a:t>Collision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mechanics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96674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A83CEC1-D0BB-1E0A-E5C4-0F8BBA789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49473"/>
              </p:ext>
            </p:extLst>
          </p:nvPr>
        </p:nvGraphicFramePr>
        <p:xfrm>
          <a:off x="6552606" y="2104345"/>
          <a:ext cx="4743408" cy="248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704">
                  <a:extLst>
                    <a:ext uri="{9D8B030D-6E8A-4147-A177-3AD203B41FA5}">
                      <a16:colId xmlns:a16="http://schemas.microsoft.com/office/drawing/2014/main" val="2271691831"/>
                    </a:ext>
                  </a:extLst>
                </a:gridCol>
                <a:gridCol w="2371704">
                  <a:extLst>
                    <a:ext uri="{9D8B030D-6E8A-4147-A177-3AD203B41FA5}">
                      <a16:colId xmlns:a16="http://schemas.microsoft.com/office/drawing/2014/main" val="3930950454"/>
                    </a:ext>
                  </a:extLst>
                </a:gridCol>
              </a:tblGrid>
              <a:tr h="362138">
                <a:tc>
                  <a:txBody>
                    <a:bodyPr/>
                    <a:lstStyle/>
                    <a:p>
                      <a:r>
                        <a:rPr lang="de-DE" err="1"/>
                        <a:t>Aspect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53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/>
                        <a:t>Vehicle </a:t>
                      </a:r>
                      <a:r>
                        <a:rPr lang="de-DE" b="1" err="1"/>
                        <a:t>attributes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Specifies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primary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vehicle</a:t>
                      </a:r>
                      <a:r>
                        <a:rPr lang="de-DE"/>
                        <a:t>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52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Personal </a:t>
                      </a: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attributes</a:t>
                      </a:r>
                      <a:endParaRPr lang="de-DE" sz="18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err="1"/>
                        <a:t>Demographic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data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27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Safety</a:t>
                      </a: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de-DE" sz="1800" b="1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equipment</a:t>
                      </a:r>
                      <a:endParaRPr lang="de-DE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Use </a:t>
                      </a:r>
                      <a:r>
                        <a:rPr lang="de-DE" err="1"/>
                        <a:t>of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protective</a:t>
                      </a:r>
                      <a:r>
                        <a:rPr lang="de-DE"/>
                        <a:t> </a:t>
                      </a:r>
                      <a:r>
                        <a:rPr lang="de-DE" err="1"/>
                        <a:t>gear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1636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err="1"/>
                        <a:t>Accident</a:t>
                      </a:r>
                      <a:r>
                        <a:rPr lang="de-DE"/>
                        <a:t> personas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49667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Ordinal </a:t>
                      </a:r>
                      <a:r>
                        <a:rPr lang="de-DE" err="1"/>
                        <a:t>target</a:t>
                      </a:r>
                      <a:r>
                        <a:rPr lang="de-DE"/>
                        <a:t> (0,1,2)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64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2200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77A2C9-BFFB-002A-B9BA-97328234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9CC4D4-7D82-6200-9B00-7B878E00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Structure and Size of Data Set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5AD05-C275-F6C7-D21B-96E0C5F7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D7EAFF-7F02-6EBB-A7D9-426F8F71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7611" y="6291612"/>
            <a:ext cx="1405947" cy="180000"/>
          </a:xfrm>
        </p:spPr>
        <p:txBody>
          <a:bodyPr/>
          <a:lstStyle/>
          <a:p>
            <a:fld id="{FC0CC166-4E39-43B8-AB91-BDD1C4C9E224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7BB3B6B-C349-70B1-D07C-E6AA64FB5F98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/>
              <a:t>Included Aspects and Features in Final Data Set</a:t>
            </a:r>
            <a:endParaRPr lang="en-US" noProof="0"/>
          </a:p>
        </p:txBody>
      </p:sp>
      <p:pic>
        <p:nvPicPr>
          <p:cNvPr id="10" name="Grafik 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AF63805-D71E-BF3D-3F25-DF66895A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69" y="2179026"/>
            <a:ext cx="4994046" cy="2915139"/>
          </a:xfrm>
          <a:prstGeom prst="rect">
            <a:avLst/>
          </a:prstGeom>
          <a:ln>
            <a:noFill/>
          </a:ln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9A71BB8-F3D9-9915-8CFA-8DB61E2ADDF9}"/>
              </a:ext>
            </a:extLst>
          </p:cNvPr>
          <p:cNvGrpSpPr/>
          <p:nvPr/>
        </p:nvGrpSpPr>
        <p:grpSpPr>
          <a:xfrm>
            <a:off x="6542336" y="2179087"/>
            <a:ext cx="4927602" cy="2834164"/>
            <a:chOff x="6096000" y="2253170"/>
            <a:chExt cx="4927602" cy="2834164"/>
          </a:xfrm>
        </p:grpSpPr>
        <p:pic>
          <p:nvPicPr>
            <p:cNvPr id="11" name="Grafik 10" descr="Ein Bild, das Text, Screenshot, Schrift, Reihe enthält.&#10;&#10;KI-generierte Inhalte können fehlerhaft sein.">
              <a:extLst>
                <a:ext uri="{FF2B5EF4-FFF2-40B4-BE49-F238E27FC236}">
                  <a16:creationId xmlns:a16="http://schemas.microsoft.com/office/drawing/2014/main" id="{166487F2-7F2F-88D2-0408-78AD6478B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253170"/>
              <a:ext cx="4927602" cy="257139"/>
            </a:xfrm>
            <a:prstGeom prst="rect">
              <a:avLst/>
            </a:prstGeom>
          </p:spPr>
        </p:pic>
        <p:pic>
          <p:nvPicPr>
            <p:cNvPr id="12" name="Grafik 11" descr="Ein Bild, das Text, Screenshot, Schrift, Zahl enthält.&#10;&#10;KI-generierte Inhalte können fehlerhaft sein.">
              <a:extLst>
                <a:ext uri="{FF2B5EF4-FFF2-40B4-BE49-F238E27FC236}">
                  <a16:creationId xmlns:a16="http://schemas.microsoft.com/office/drawing/2014/main" id="{FFC452D4-DA46-1788-CC14-07E0A344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6" b="151"/>
            <a:stretch>
              <a:fillRect/>
            </a:stretch>
          </p:blipFill>
          <p:spPr>
            <a:xfrm>
              <a:off x="6096000" y="2506243"/>
              <a:ext cx="4927601" cy="258109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3491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269FE-7974-ED9E-E4BB-43EA9B5D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Application Area and Goals </a:t>
            </a:r>
            <a:br>
              <a:rPr lang="en-US" noProof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33A774-1C50-E539-CE29-C1668D0A3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EAEE06-8918-4B92-6A15-3FEF778B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7DE100D7-C2E8-0F45-DABE-079B8B9A1B54}"/>
              </a:ext>
            </a:extLst>
          </p:cNvPr>
          <p:cNvSpPr txBox="1">
            <a:spLocks/>
          </p:cNvSpPr>
          <p:nvPr/>
        </p:nvSpPr>
        <p:spPr>
          <a:xfrm>
            <a:off x="1378441" y="1074873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>
                <a:ea typeface="+mn-lt"/>
                <a:cs typeface="+mn-lt"/>
              </a:rPr>
              <a:t>Predict severity. Speed up rescue. Save lives.</a:t>
            </a:r>
            <a:endParaRPr lang="de-DE"/>
          </a:p>
        </p:txBody>
      </p:sp>
      <p:pic>
        <p:nvPicPr>
          <p:cNvPr id="13" name="Grafik 12" descr="Krankenwagen Silhouette">
            <a:extLst>
              <a:ext uri="{FF2B5EF4-FFF2-40B4-BE49-F238E27FC236}">
                <a16:creationId xmlns:a16="http://schemas.microsoft.com/office/drawing/2014/main" id="{2F3CF69A-4CA3-0650-EAAB-F140F636E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7713" y="3570300"/>
            <a:ext cx="622800" cy="622800"/>
          </a:xfrm>
          <a:prstGeom prst="rect">
            <a:avLst/>
          </a:prstGeom>
        </p:spPr>
      </p:pic>
      <p:pic>
        <p:nvPicPr>
          <p:cNvPr id="17" name="Grafik 16" descr="Callcenter Silhouette">
            <a:extLst>
              <a:ext uri="{FF2B5EF4-FFF2-40B4-BE49-F238E27FC236}">
                <a16:creationId xmlns:a16="http://schemas.microsoft.com/office/drawing/2014/main" id="{7F44296F-F2A5-36ED-0AFA-39BD4605E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0310" y="3570300"/>
            <a:ext cx="622800" cy="622800"/>
          </a:xfrm>
          <a:prstGeom prst="rect">
            <a:avLst/>
          </a:prstGeom>
        </p:spPr>
      </p:pic>
      <p:pic>
        <p:nvPicPr>
          <p:cNvPr id="25" name="Grafik 24" descr="Absturz Silhouette">
            <a:extLst>
              <a:ext uri="{FF2B5EF4-FFF2-40B4-BE49-F238E27FC236}">
                <a16:creationId xmlns:a16="http://schemas.microsoft.com/office/drawing/2014/main" id="{987F52C1-8D30-6DBE-94A3-4990511CA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1210" y="3570300"/>
            <a:ext cx="622800" cy="622800"/>
          </a:xfrm>
          <a:prstGeom prst="rect">
            <a:avLst/>
          </a:prstGeom>
        </p:spPr>
      </p:pic>
      <p:sp>
        <p:nvSpPr>
          <p:cNvPr id="26" name="Sprechblase: rechteckig 25">
            <a:extLst>
              <a:ext uri="{FF2B5EF4-FFF2-40B4-BE49-F238E27FC236}">
                <a16:creationId xmlns:a16="http://schemas.microsoft.com/office/drawing/2014/main" id="{F8BF5D9A-DE19-94D1-4529-7811146FB488}"/>
              </a:ext>
            </a:extLst>
          </p:cNvPr>
          <p:cNvSpPr/>
          <p:nvPr/>
        </p:nvSpPr>
        <p:spPr>
          <a:xfrm>
            <a:off x="1850681" y="2401020"/>
            <a:ext cx="1580511" cy="781594"/>
          </a:xfrm>
          <a:prstGeom prst="wedgeRectCallout">
            <a:avLst>
              <a:gd name="adj1" fmla="val -6360"/>
              <a:gd name="adj2" fmla="val 9949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45720" rIns="0" bIns="45720" rtlCol="0" anchor="ctr"/>
          <a:lstStyle/>
          <a:p>
            <a:r>
              <a:rPr lang="en-US" sz="1200" noProof="0" err="1">
                <a:solidFill>
                  <a:sysClr val="windowText" lastClr="000000"/>
                </a:solidFill>
              </a:rPr>
              <a:t>eCall</a:t>
            </a:r>
            <a:r>
              <a:rPr lang="en-US" sz="1200" noProof="0">
                <a:solidFill>
                  <a:sysClr val="windowText" lastClr="000000"/>
                </a:solidFill>
              </a:rPr>
              <a:t> sends emergency call  including time, location and number of passengers</a:t>
            </a:r>
            <a:endParaRPr lang="en-US" sz="1200" noProof="0">
              <a:solidFill>
                <a:sysClr val="windowText" lastClr="000000"/>
              </a:solidFill>
              <a:ea typeface="Calibri"/>
              <a:cs typeface="Calibri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827868A-AB00-AB9F-CD96-1D6F60453341}"/>
              </a:ext>
            </a:extLst>
          </p:cNvPr>
          <p:cNvCxnSpPr>
            <a:cxnSpLocks/>
          </p:cNvCxnSpPr>
          <p:nvPr/>
        </p:nvCxnSpPr>
        <p:spPr>
          <a:xfrm>
            <a:off x="2227121" y="3884111"/>
            <a:ext cx="82763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E9B2807-4FDD-9BD3-391E-49B46B175396}"/>
              </a:ext>
            </a:extLst>
          </p:cNvPr>
          <p:cNvCxnSpPr>
            <a:cxnSpLocks/>
          </p:cNvCxnSpPr>
          <p:nvPr/>
        </p:nvCxnSpPr>
        <p:spPr>
          <a:xfrm>
            <a:off x="3993159" y="3881700"/>
            <a:ext cx="82763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Sprechblase: rechteckig 28">
            <a:extLst>
              <a:ext uri="{FF2B5EF4-FFF2-40B4-BE49-F238E27FC236}">
                <a16:creationId xmlns:a16="http://schemas.microsoft.com/office/drawing/2014/main" id="{D9F1349A-8AF5-F07C-AD4B-9C5FBF66BCD4}"/>
              </a:ext>
            </a:extLst>
          </p:cNvPr>
          <p:cNvSpPr/>
          <p:nvPr/>
        </p:nvSpPr>
        <p:spPr>
          <a:xfrm>
            <a:off x="3058513" y="4540535"/>
            <a:ext cx="1675009" cy="505319"/>
          </a:xfrm>
          <a:prstGeom prst="wedgeRectCallout">
            <a:avLst>
              <a:gd name="adj1" fmla="val -21563"/>
              <a:gd name="adj2" fmla="val -9507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45720" rIns="0" bIns="45720" rtlCol="0" anchor="ctr"/>
          <a:lstStyle/>
          <a:p>
            <a:r>
              <a:rPr lang="en-US" sz="1200">
                <a:solidFill>
                  <a:sysClr val="windowText" lastClr="000000"/>
                </a:solidFill>
              </a:rPr>
              <a:t>Control center evaluates emergency call manually</a:t>
            </a:r>
          </a:p>
        </p:txBody>
      </p:sp>
      <p:sp>
        <p:nvSpPr>
          <p:cNvPr id="30" name="Sprechblase: rechteckig 29">
            <a:extLst>
              <a:ext uri="{FF2B5EF4-FFF2-40B4-BE49-F238E27FC236}">
                <a16:creationId xmlns:a16="http://schemas.microsoft.com/office/drawing/2014/main" id="{F5DA5E27-CE6C-2F3F-036A-792EDD0E78F1}"/>
              </a:ext>
            </a:extLst>
          </p:cNvPr>
          <p:cNvSpPr/>
          <p:nvPr/>
        </p:nvSpPr>
        <p:spPr>
          <a:xfrm>
            <a:off x="4515488" y="2987854"/>
            <a:ext cx="1592234" cy="434348"/>
          </a:xfrm>
          <a:prstGeom prst="wedgeRectCallout">
            <a:avLst>
              <a:gd name="adj1" fmla="val -3404"/>
              <a:gd name="adj2" fmla="val 94016"/>
            </a:avLst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45720" rIns="0" bIns="45720" rtlCol="0" anchor="ctr"/>
          <a:lstStyle/>
          <a:p>
            <a:r>
              <a:rPr lang="en-US" sz="1200">
                <a:solidFill>
                  <a:sysClr val="windowText" lastClr="000000"/>
                </a:solidFill>
              </a:rPr>
              <a:t>Accident severity is only recognized once on site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2695F28-BA94-9C79-DE82-4C9899821691}"/>
              </a:ext>
            </a:extLst>
          </p:cNvPr>
          <p:cNvSpPr/>
          <p:nvPr/>
        </p:nvSpPr>
        <p:spPr>
          <a:xfrm>
            <a:off x="7775116" y="2635005"/>
            <a:ext cx="3045981" cy="249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noProof="0">
                <a:solidFill>
                  <a:schemeClr val="tx1"/>
                </a:solidFill>
              </a:rPr>
              <a:t>Delay due to manual accident classification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noProof="0">
                <a:solidFill>
                  <a:schemeClr val="tx1"/>
                </a:solidFill>
              </a:rPr>
              <a:t>Errors in assessing the severity of an accident </a:t>
            </a:r>
          </a:p>
          <a:p>
            <a:r>
              <a:rPr lang="en-US" noProof="0">
                <a:solidFill>
                  <a:schemeClr val="tx1"/>
                </a:solidFill>
              </a:rPr>
              <a:t>⇒ Saving time and improving accuracy can save lives</a:t>
            </a:r>
          </a:p>
        </p:txBody>
      </p:sp>
      <p:pic>
        <p:nvPicPr>
          <p:cNvPr id="41" name="Grafik 40" descr="Sanduhr 90% Silhouette">
            <a:extLst>
              <a:ext uri="{FF2B5EF4-FFF2-40B4-BE49-F238E27FC236}">
                <a16:creationId xmlns:a16="http://schemas.microsoft.com/office/drawing/2014/main" id="{BE4B9804-729A-3EDD-3EDE-EF63F0E8C0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25116" y="3005449"/>
            <a:ext cx="360000" cy="360000"/>
          </a:xfrm>
          <a:prstGeom prst="rect">
            <a:avLst/>
          </a:prstGeom>
        </p:spPr>
      </p:pic>
      <p:pic>
        <p:nvPicPr>
          <p:cNvPr id="43" name="Grafik 42" descr="Klemmbrett nur Kreuze Silhouette">
            <a:extLst>
              <a:ext uri="{FF2B5EF4-FFF2-40B4-BE49-F238E27FC236}">
                <a16:creationId xmlns:a16="http://schemas.microsoft.com/office/drawing/2014/main" id="{B1017430-5CA2-F921-AB66-ECE0ACB10F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5116" y="3701700"/>
            <a:ext cx="360000" cy="360000"/>
          </a:xfrm>
          <a:prstGeom prst="rect">
            <a:avLst/>
          </a:prstGeom>
        </p:spPr>
      </p:pic>
      <p:pic>
        <p:nvPicPr>
          <p:cNvPr id="45" name="Grafik 44" descr="Lichter an Silhouette">
            <a:extLst>
              <a:ext uri="{FF2B5EF4-FFF2-40B4-BE49-F238E27FC236}">
                <a16:creationId xmlns:a16="http://schemas.microsoft.com/office/drawing/2014/main" id="{21EF1B19-F042-179B-6D37-27FB06CC4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25116" y="4394590"/>
            <a:ext cx="360000" cy="360000"/>
          </a:xfrm>
          <a:prstGeom prst="rect">
            <a:avLst/>
          </a:prstGeom>
        </p:spPr>
      </p:pic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624D88CF-F8EE-4976-CE1A-51FBD3F7111B}"/>
              </a:ext>
            </a:extLst>
          </p:cNvPr>
          <p:cNvSpPr/>
          <p:nvPr/>
        </p:nvSpPr>
        <p:spPr>
          <a:xfrm>
            <a:off x="6875117" y="2645521"/>
            <a:ext cx="4091010" cy="2488067"/>
          </a:xfrm>
          <a:prstGeom prst="roundRect">
            <a:avLst>
              <a:gd name="adj" fmla="val 80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24C9141F-D243-353B-0E04-D0D8598D0200}"/>
              </a:ext>
            </a:extLst>
          </p:cNvPr>
          <p:cNvSpPr/>
          <p:nvPr/>
        </p:nvSpPr>
        <p:spPr>
          <a:xfrm>
            <a:off x="7107072" y="2471464"/>
            <a:ext cx="1815637" cy="307289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noProof="0">
                <a:solidFill>
                  <a:schemeClr val="tx1"/>
                </a:solidFill>
              </a:rPr>
              <a:t>Problem definition:</a:t>
            </a:r>
          </a:p>
        </p:txBody>
      </p:sp>
    </p:spTree>
    <p:extLst>
      <p:ext uri="{BB962C8B-B14F-4D97-AF65-F5344CB8AC3E}">
        <p14:creationId xmlns:p14="http://schemas.microsoft.com/office/powerpoint/2010/main" val="2467907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6BFCCA3-6652-6B4F-03D2-DA5D07361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37B6A-6E98-1616-5F83-B03430F1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 noProof="0">
                <a:latin typeface="Arial"/>
                <a:cs typeface="Arial"/>
              </a:rPr>
              <a:t>Preprocessing</a:t>
            </a:r>
            <a:br>
              <a:rPr lang="en-US" sz="2350">
                <a:latin typeface="Arial"/>
                <a:cs typeface="Arial"/>
              </a:rPr>
            </a:b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7D048-5B17-A070-32E9-77CF3C442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441" y="1584427"/>
            <a:ext cx="5943337" cy="3689146"/>
          </a:xfrm>
        </p:spPr>
        <p:txBody>
          <a:bodyPr/>
          <a:lstStyle/>
          <a:p>
            <a:pPr marL="342265" indent="-342265"/>
            <a:r>
              <a:rPr lang="en-US" sz="2350"/>
              <a:t>Data standardization strategy:</a:t>
            </a:r>
            <a:endParaRPr lang="en-US" sz="2350">
              <a:ea typeface="Calibri"/>
              <a:cs typeface="Calibri"/>
            </a:endParaRP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en-US" sz="1950">
                <a:ea typeface="Calibri"/>
                <a:cs typeface="Calibri"/>
              </a:rPr>
              <a:t>Creation of synthetic </a:t>
            </a:r>
            <a:r>
              <a:rPr lang="en-US" sz="1950" i="1" err="1">
                <a:ea typeface="Calibri"/>
                <a:cs typeface="Calibri"/>
              </a:rPr>
              <a:t>user_id</a:t>
            </a:r>
            <a:r>
              <a:rPr lang="en-US" sz="1950">
                <a:ea typeface="Calibri"/>
                <a:cs typeface="Calibri"/>
              </a:rPr>
              <a:t> for the years 2019 and 2020</a:t>
            </a:r>
          </a:p>
          <a:p>
            <a:pPr marL="342265" indent="-342265"/>
            <a:r>
              <a:rPr lang="en-US" sz="2350">
                <a:ea typeface="+mn-lt"/>
                <a:cs typeface="+mn-lt"/>
              </a:rPr>
              <a:t>Advanced data merging strategies:</a:t>
            </a: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en-US" sz="1950">
                <a:ea typeface="+mn-lt"/>
                <a:cs typeface="+mn-lt"/>
              </a:rPr>
              <a:t>Vehicle antagonist resolution:</a:t>
            </a:r>
          </a:p>
          <a:p>
            <a:pPr marL="1143000" lvl="2" indent="-227965">
              <a:buFont typeface="Wingdings" panose="020B0604020202020204" pitchFamily="34" charset="0"/>
              <a:buChar char="§"/>
            </a:pPr>
            <a:r>
              <a:rPr lang="en-US" sz="1750">
                <a:ea typeface="Calibri"/>
                <a:cs typeface="Calibri"/>
              </a:rPr>
              <a:t>Impact score to vehicle categories based on mass and risk </a:t>
            </a:r>
            <a:br>
              <a:rPr lang="en-US" sz="1750">
                <a:ea typeface="Calibri"/>
                <a:cs typeface="Calibri"/>
              </a:rPr>
            </a:br>
            <a:r>
              <a:rPr lang="en-US" sz="1750">
                <a:ea typeface="Calibri"/>
                <a:cs typeface="Calibri"/>
              </a:rPr>
              <a:t>(e.g., HGV Truck = 6, Bicycle = 2)</a:t>
            </a:r>
          </a:p>
          <a:p>
            <a:pPr marL="1143000" lvl="2" indent="-227965">
              <a:buFont typeface="Wingdings" panose="020B0604020202020204" pitchFamily="34" charset="0"/>
              <a:buChar char="§"/>
            </a:pPr>
            <a:r>
              <a:rPr lang="en-US" sz="1750">
                <a:ea typeface="Calibri"/>
                <a:cs typeface="Calibri"/>
              </a:rPr>
              <a:t>Highest scoring antagonist vehicle encoded into record</a:t>
            </a: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en-US" sz="1950">
                <a:ea typeface="+mn-lt"/>
                <a:cs typeface="+mn-lt"/>
              </a:rPr>
              <a:t>Location deduplication:</a:t>
            </a:r>
          </a:p>
          <a:p>
            <a:pPr marL="1143000" lvl="2" indent="-227965">
              <a:buFont typeface="Wingdings" panose="020B0604020202020204" pitchFamily="34" charset="0"/>
              <a:buChar char="§"/>
            </a:pPr>
            <a:r>
              <a:rPr lang="en-US" sz="1750">
                <a:ea typeface="Calibri"/>
                <a:cs typeface="Calibri"/>
              </a:rPr>
              <a:t>Weighted completeness score assessment for most data-rich description of scene</a:t>
            </a:r>
          </a:p>
          <a:p>
            <a:pPr marL="1143000" lvl="2" indent="-227965">
              <a:buFont typeface="Wingdings" panose="020B0604020202020204" pitchFamily="34" charset="0"/>
              <a:buChar char="§"/>
            </a:pPr>
            <a:r>
              <a:rPr lang="en-US" sz="1750">
                <a:ea typeface="Calibri"/>
                <a:cs typeface="Calibri"/>
              </a:rPr>
              <a:t>(Road Category: 2.0, Speed Limit: 2.0, others: 1.0)</a:t>
            </a:r>
          </a:p>
          <a:p>
            <a:pPr marL="1142365" lvl="2" indent="-227965">
              <a:buFont typeface="Wingdings" panose="020B0604020202020204" pitchFamily="34" charset="0"/>
              <a:buChar char="§"/>
            </a:pPr>
            <a:endParaRPr lang="en-US" sz="1750">
              <a:ea typeface="+mn-lt"/>
              <a:cs typeface="+mn-lt"/>
            </a:endParaRPr>
          </a:p>
          <a:p>
            <a:pPr marL="742315" lvl="1" indent="-285115">
              <a:buFont typeface="Courier New" panose="020B0604020202020204" pitchFamily="34" charset="0"/>
              <a:buChar char="o"/>
            </a:pPr>
            <a:endParaRPr lang="en-US" sz="1950">
              <a:ea typeface="+mn-lt"/>
              <a:cs typeface="+mn-l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BE0649-B493-FE1B-EB77-CFE429FD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F49971-10FC-034E-B855-D3201C07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9E3C1EB7-6395-BBA6-4A03-26D12578D6E0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/>
              <a:t>Data Merging Strategy</a:t>
            </a:r>
            <a:endParaRPr lang="de-DE"/>
          </a:p>
        </p:txBody>
      </p:sp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196BC02-B925-2607-FA7D-09A78F70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76" y="2174802"/>
            <a:ext cx="2615156" cy="220521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281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48F728-98E4-00B0-BDEB-37A4DE82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5873C-45A7-03B5-BD10-0A6EEEF4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 noProof="0">
                <a:latin typeface="Arial"/>
                <a:cs typeface="Arial"/>
              </a:rPr>
              <a:t>Preprocessing</a:t>
            </a:r>
            <a:br>
              <a:rPr lang="en-US" sz="2350">
                <a:latin typeface="Arial"/>
                <a:cs typeface="Arial"/>
              </a:rPr>
            </a:b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CC8C23-0C1F-02E1-997B-77520632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441" y="1539732"/>
            <a:ext cx="10171170" cy="4455220"/>
          </a:xfrm>
        </p:spPr>
        <p:txBody>
          <a:bodyPr/>
          <a:lstStyle/>
          <a:p>
            <a:pPr marL="342265" indent="-342265"/>
            <a:r>
              <a:rPr lang="de-DE" sz="2350">
                <a:ea typeface="Calibri"/>
                <a:cs typeface="Calibri"/>
              </a:rPr>
              <a:t>Feature </a:t>
            </a:r>
            <a:r>
              <a:rPr lang="de-DE" sz="2350" err="1">
                <a:ea typeface="Calibri"/>
                <a:cs typeface="Calibri"/>
              </a:rPr>
              <a:t>selection</a:t>
            </a:r>
            <a:r>
              <a:rPr lang="de-DE" sz="2350">
                <a:ea typeface="Calibri"/>
                <a:cs typeface="Calibri"/>
              </a:rPr>
              <a:t> and </a:t>
            </a:r>
            <a:r>
              <a:rPr lang="de-DE" sz="2350" err="1">
                <a:ea typeface="Calibri"/>
                <a:cs typeface="Calibri"/>
              </a:rPr>
              <a:t>cleaning</a:t>
            </a:r>
            <a:r>
              <a:rPr lang="de-DE" sz="2350">
                <a:ea typeface="Calibri"/>
                <a:cs typeface="Calibri"/>
              </a:rPr>
              <a:t>:</a:t>
            </a: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de-DE" sz="1950">
                <a:ea typeface="Calibri"/>
                <a:cs typeface="Calibri"/>
              </a:rPr>
              <a:t>Imputation </a:t>
            </a:r>
            <a:r>
              <a:rPr lang="de-DE" sz="1950" err="1">
                <a:ea typeface="Calibri"/>
                <a:cs typeface="Calibri"/>
              </a:rPr>
              <a:t>of</a:t>
            </a:r>
            <a:r>
              <a:rPr lang="de-DE" sz="1950">
                <a:ea typeface="Calibri"/>
                <a:cs typeface="Calibri"/>
              </a:rPr>
              <a:t> </a:t>
            </a:r>
            <a:r>
              <a:rPr lang="de-DE" sz="1950" err="1">
                <a:ea typeface="Calibri"/>
                <a:cs typeface="Calibri"/>
              </a:rPr>
              <a:t>structural</a:t>
            </a:r>
            <a:r>
              <a:rPr lang="de-DE" sz="1950">
                <a:ea typeface="Calibri"/>
                <a:cs typeface="Calibri"/>
              </a:rPr>
              <a:t> </a:t>
            </a:r>
            <a:r>
              <a:rPr lang="de-DE" sz="1950" err="1">
                <a:ea typeface="Calibri"/>
                <a:cs typeface="Calibri"/>
              </a:rPr>
              <a:t>missingness</a:t>
            </a:r>
            <a:endParaRPr lang="de-DE" sz="1950">
              <a:ea typeface="Calibri"/>
              <a:cs typeface="Calibri"/>
            </a:endParaRPr>
          </a:p>
          <a:p>
            <a:pPr marL="1142365" lvl="2" indent="-227965">
              <a:buFont typeface="Wingdings" panose="020B0604020202020204" pitchFamily="34" charset="0"/>
              <a:buChar char="§"/>
            </a:pPr>
            <a:r>
              <a:rPr lang="de-DE" sz="1750">
                <a:ea typeface="Calibri"/>
                <a:cs typeface="Calibri"/>
              </a:rPr>
              <a:t>Actual </a:t>
            </a:r>
            <a:r>
              <a:rPr lang="de-DE" sz="1750" err="1">
                <a:ea typeface="Calibri"/>
                <a:cs typeface="Calibri"/>
              </a:rPr>
              <a:t>missing</a:t>
            </a:r>
            <a:r>
              <a:rPr lang="de-DE" sz="1750">
                <a:ea typeface="Calibri"/>
                <a:cs typeface="Calibri"/>
              </a:rPr>
              <a:t> </a:t>
            </a:r>
            <a:r>
              <a:rPr lang="de-DE" sz="1750" err="1">
                <a:ea typeface="Calibri"/>
                <a:cs typeface="Calibri"/>
              </a:rPr>
              <a:t>values</a:t>
            </a:r>
            <a:r>
              <a:rPr lang="de-DE" sz="1750">
                <a:ea typeface="Calibri"/>
                <a:cs typeface="Calibri"/>
              </a:rPr>
              <a:t>: 0 </a:t>
            </a:r>
            <a:r>
              <a:rPr lang="de-DE" sz="1750" err="1">
                <a:ea typeface="Calibri"/>
                <a:cs typeface="Calibri"/>
              </a:rPr>
              <a:t>or</a:t>
            </a:r>
            <a:r>
              <a:rPr lang="de-DE" sz="1750">
                <a:ea typeface="Calibri"/>
                <a:cs typeface="Calibri"/>
              </a:rPr>
              <a:t> '</a:t>
            </a:r>
            <a:r>
              <a:rPr lang="de-DE" sz="1750" err="1">
                <a:ea typeface="Calibri"/>
                <a:cs typeface="Calibri"/>
              </a:rPr>
              <a:t>Unknown</a:t>
            </a:r>
            <a:r>
              <a:rPr lang="de-DE" sz="1750">
                <a:ea typeface="Calibri"/>
                <a:cs typeface="Calibri"/>
              </a:rPr>
              <a:t>'</a:t>
            </a:r>
          </a:p>
          <a:p>
            <a:pPr marL="1142365" lvl="2" indent="-227965">
              <a:buFont typeface="Wingdings" panose="020B0604020202020204" pitchFamily="34" charset="0"/>
              <a:buChar char="§"/>
            </a:pPr>
            <a:r>
              <a:rPr lang="de-DE" sz="1750" err="1">
                <a:ea typeface="Calibri"/>
                <a:cs typeface="Calibri"/>
              </a:rPr>
              <a:t>Pedestrian</a:t>
            </a:r>
            <a:r>
              <a:rPr lang="de-DE" sz="1750">
                <a:ea typeface="Calibri"/>
                <a:cs typeface="Calibri"/>
              </a:rPr>
              <a:t> and </a:t>
            </a:r>
            <a:r>
              <a:rPr lang="de-DE" sz="1750" err="1">
                <a:ea typeface="Calibri"/>
                <a:cs typeface="Calibri"/>
              </a:rPr>
              <a:t>antagonist</a:t>
            </a:r>
            <a:r>
              <a:rPr lang="de-DE" sz="1750">
                <a:ea typeface="Calibri"/>
                <a:cs typeface="Calibri"/>
              </a:rPr>
              <a:t> </a:t>
            </a:r>
            <a:r>
              <a:rPr lang="de-DE" sz="1750" err="1">
                <a:ea typeface="Calibri"/>
                <a:cs typeface="Calibri"/>
              </a:rPr>
              <a:t>cases</a:t>
            </a:r>
            <a:r>
              <a:rPr lang="de-DE" sz="1750">
                <a:ea typeface="Calibri"/>
                <a:cs typeface="Calibri"/>
              </a:rPr>
              <a:t>: -1 </a:t>
            </a:r>
            <a:r>
              <a:rPr lang="de-DE" sz="1750" err="1">
                <a:ea typeface="Calibri"/>
                <a:cs typeface="Calibri"/>
              </a:rPr>
              <a:t>or</a:t>
            </a:r>
            <a:r>
              <a:rPr lang="de-DE" sz="1750">
                <a:ea typeface="Calibri"/>
                <a:cs typeface="Calibri"/>
              </a:rPr>
              <a:t> '</a:t>
            </a:r>
            <a:r>
              <a:rPr lang="de-DE" sz="1750" err="1">
                <a:ea typeface="Calibri"/>
                <a:cs typeface="Calibri"/>
              </a:rPr>
              <a:t>none</a:t>
            </a:r>
            <a:r>
              <a:rPr lang="de-DE" sz="1750">
                <a:ea typeface="Calibri"/>
                <a:cs typeface="Calibri"/>
              </a:rPr>
              <a:t>'</a:t>
            </a:r>
            <a:endParaRPr lang="de-DE" sz="1750"/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de-DE" sz="1950">
                <a:ea typeface="Calibri"/>
                <a:cs typeface="Calibri"/>
              </a:rPr>
              <a:t>Columns </a:t>
            </a:r>
            <a:r>
              <a:rPr lang="de-DE" sz="1950" err="1">
                <a:ea typeface="Calibri"/>
                <a:cs typeface="Calibri"/>
              </a:rPr>
              <a:t>were</a:t>
            </a:r>
            <a:r>
              <a:rPr lang="de-DE" sz="1950">
                <a:ea typeface="Calibri"/>
                <a:cs typeface="Calibri"/>
              </a:rPr>
              <a:t> </a:t>
            </a:r>
            <a:r>
              <a:rPr lang="de-DE" sz="1950" err="1">
                <a:ea typeface="Calibri"/>
                <a:cs typeface="Calibri"/>
              </a:rPr>
              <a:t>dropped</a:t>
            </a:r>
            <a:r>
              <a:rPr lang="de-DE" sz="1950">
                <a:ea typeface="Calibri"/>
                <a:cs typeface="Calibri"/>
              </a:rPr>
              <a:t> </a:t>
            </a:r>
            <a:br>
              <a:rPr lang="de-DE" sz="1950">
                <a:ea typeface="Calibri"/>
                <a:cs typeface="Calibri"/>
              </a:rPr>
            </a:br>
            <a:r>
              <a:rPr lang="de-DE" sz="1950" err="1">
                <a:ea typeface="Calibri"/>
                <a:cs typeface="Calibri"/>
              </a:rPr>
              <a:t>with</a:t>
            </a:r>
            <a:r>
              <a:rPr lang="de-DE" sz="1950">
                <a:ea typeface="Calibri"/>
                <a:cs typeface="Calibri"/>
              </a:rPr>
              <a:t> at least 5% </a:t>
            </a:r>
            <a:r>
              <a:rPr lang="de-DE" sz="1950" err="1">
                <a:ea typeface="Calibri"/>
                <a:cs typeface="Calibri"/>
              </a:rPr>
              <a:t>missing</a:t>
            </a:r>
            <a:r>
              <a:rPr lang="de-DE" sz="1950">
                <a:ea typeface="Calibri"/>
                <a:cs typeface="Calibri"/>
              </a:rPr>
              <a:t> </a:t>
            </a:r>
            <a:r>
              <a:rPr lang="de-DE" sz="1950" err="1">
                <a:ea typeface="Calibri"/>
                <a:cs typeface="Calibri"/>
              </a:rPr>
              <a:t>values</a:t>
            </a:r>
            <a:r>
              <a:rPr lang="de-DE" sz="1950">
                <a:ea typeface="Calibri"/>
                <a:cs typeface="Calibri"/>
              </a:rPr>
              <a:t> </a:t>
            </a:r>
          </a:p>
          <a:p>
            <a:pPr marL="342265" indent="-342265"/>
            <a:r>
              <a:rPr lang="de-DE" sz="2350"/>
              <a:t>Engineered </a:t>
            </a:r>
            <a:r>
              <a:rPr lang="de-DE" sz="2350" err="1"/>
              <a:t>features</a:t>
            </a:r>
            <a:r>
              <a:rPr lang="de-DE" sz="2350"/>
              <a:t>:</a:t>
            </a:r>
            <a:endParaRPr lang="de-DE" sz="2350">
              <a:ea typeface="Calibri"/>
              <a:cs typeface="Calibri"/>
            </a:endParaRP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de-DE" sz="1950">
                <a:ea typeface="Calibri"/>
                <a:cs typeface="Calibri"/>
              </a:rPr>
              <a:t>Temporal </a:t>
            </a:r>
            <a:r>
              <a:rPr lang="de-DE" sz="1950" err="1">
                <a:ea typeface="Calibri"/>
                <a:cs typeface="Calibri"/>
              </a:rPr>
              <a:t>features</a:t>
            </a:r>
            <a:endParaRPr lang="de-DE" sz="1950">
              <a:ea typeface="Calibri"/>
              <a:cs typeface="Calibri"/>
            </a:endParaRP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de-DE" sz="1950">
                <a:ea typeface="Calibri"/>
                <a:cs typeface="Calibri"/>
              </a:rPr>
              <a:t>Road </a:t>
            </a:r>
            <a:r>
              <a:rPr lang="de-DE" sz="1950" err="1">
                <a:ea typeface="Calibri"/>
                <a:cs typeface="Calibri"/>
              </a:rPr>
              <a:t>complexity</a:t>
            </a:r>
            <a:r>
              <a:rPr lang="de-DE" sz="1950">
                <a:ea typeface="Calibri"/>
                <a:cs typeface="Calibri"/>
              </a:rPr>
              <a:t> </a:t>
            </a:r>
            <a:r>
              <a:rPr lang="de-DE" sz="1950" err="1">
                <a:ea typeface="Calibri"/>
                <a:cs typeface="Calibri"/>
              </a:rPr>
              <a:t>index</a:t>
            </a:r>
            <a:endParaRPr lang="de-DE" sz="1950">
              <a:ea typeface="Calibri"/>
              <a:cs typeface="Calibri"/>
            </a:endParaRPr>
          </a:p>
          <a:p>
            <a:pPr marL="742315" lvl="1" indent="-285115">
              <a:buFont typeface="Courier New" panose="020B0604020202020204" pitchFamily="34" charset="0"/>
              <a:buChar char="o"/>
            </a:pPr>
            <a:r>
              <a:rPr lang="de-DE" sz="1950" err="1">
                <a:ea typeface="Calibri"/>
                <a:cs typeface="Calibri"/>
              </a:rPr>
              <a:t>Bucketing</a:t>
            </a:r>
            <a:r>
              <a:rPr lang="de-DE" sz="1950">
                <a:ea typeface="Calibri"/>
                <a:cs typeface="Calibri"/>
              </a:rPr>
              <a:t> </a:t>
            </a:r>
            <a:r>
              <a:rPr lang="de-DE" sz="1950" err="1">
                <a:ea typeface="Calibri"/>
                <a:cs typeface="Calibri"/>
              </a:rPr>
              <a:t>of</a:t>
            </a:r>
            <a:r>
              <a:rPr lang="de-DE" sz="1950">
                <a:ea typeface="Calibri"/>
                <a:cs typeface="Calibri"/>
              </a:rPr>
              <a:t> </a:t>
            </a:r>
            <a:r>
              <a:rPr lang="de-DE" sz="1950" err="1">
                <a:ea typeface="Calibri"/>
                <a:cs typeface="Calibri"/>
              </a:rPr>
              <a:t>vehicle</a:t>
            </a:r>
            <a:r>
              <a:rPr lang="de-DE" sz="1950">
                <a:ea typeface="Calibri"/>
                <a:cs typeface="Calibri"/>
              </a:rPr>
              <a:t> and </a:t>
            </a:r>
            <a:r>
              <a:rPr lang="de-DE" sz="1950" err="1">
                <a:ea typeface="Calibri"/>
                <a:cs typeface="Calibri"/>
              </a:rPr>
              <a:t>user</a:t>
            </a:r>
            <a:r>
              <a:rPr lang="de-DE" sz="1950">
                <a:ea typeface="Calibri"/>
                <a:cs typeface="Calibri"/>
              </a:rPr>
              <a:t> </a:t>
            </a:r>
            <a:r>
              <a:rPr lang="de-DE" sz="1950" err="1">
                <a:ea typeface="Calibri"/>
                <a:cs typeface="Calibri"/>
              </a:rPr>
              <a:t>attributes</a:t>
            </a:r>
            <a:endParaRPr lang="de-DE" sz="1950">
              <a:ea typeface="Calibri"/>
              <a:cs typeface="Calibri"/>
            </a:endParaRPr>
          </a:p>
          <a:p>
            <a:pPr marL="342265" indent="-342265"/>
            <a:r>
              <a:rPr lang="de-DE" sz="2350">
                <a:ea typeface="Calibri"/>
                <a:cs typeface="Calibri"/>
              </a:rPr>
              <a:t>Encoding </a:t>
            </a:r>
            <a:r>
              <a:rPr lang="de-DE" sz="2350" err="1">
                <a:ea typeface="Calibri"/>
                <a:cs typeface="Calibri"/>
              </a:rPr>
              <a:t>of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target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value</a:t>
            </a:r>
            <a:r>
              <a:rPr lang="de-DE" sz="2350">
                <a:ea typeface="Calibri"/>
                <a:cs typeface="Calibri"/>
              </a:rPr>
              <a:t>: </a:t>
            </a:r>
            <a:br>
              <a:rPr lang="de-DE" sz="2350">
                <a:ea typeface="Calibri"/>
                <a:cs typeface="Calibri"/>
              </a:rPr>
            </a:br>
            <a:r>
              <a:rPr lang="de-DE" sz="2350" err="1">
                <a:ea typeface="Calibri"/>
                <a:cs typeface="Calibri"/>
              </a:rPr>
              <a:t>severe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injury</a:t>
            </a:r>
            <a:r>
              <a:rPr lang="de-DE" sz="2350">
                <a:ea typeface="Calibri"/>
                <a:cs typeface="Calibri"/>
              </a:rPr>
              <a:t> and </a:t>
            </a:r>
            <a:r>
              <a:rPr lang="de-DE" sz="2350" err="1">
                <a:ea typeface="Calibri"/>
                <a:cs typeface="Calibri"/>
              </a:rPr>
              <a:t>death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were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put</a:t>
            </a:r>
            <a:r>
              <a:rPr lang="de-DE" sz="2350">
                <a:ea typeface="Calibri"/>
                <a:cs typeface="Calibri"/>
              </a:rPr>
              <a:t> in </a:t>
            </a:r>
            <a:r>
              <a:rPr lang="de-DE" sz="2350" err="1">
                <a:ea typeface="Calibri"/>
                <a:cs typeface="Calibri"/>
              </a:rPr>
              <a:t>the</a:t>
            </a:r>
            <a:r>
              <a:rPr lang="de-DE" sz="2350">
                <a:ea typeface="Calibri"/>
                <a:cs typeface="Calibri"/>
              </a:rPr>
              <a:t> same </a:t>
            </a:r>
            <a:r>
              <a:rPr lang="de-DE" sz="2350" err="1">
                <a:ea typeface="Calibri"/>
                <a:cs typeface="Calibri"/>
              </a:rPr>
              <a:t>category</a:t>
            </a:r>
            <a:endParaRPr lang="de-DE" sz="2350">
              <a:ea typeface="Calibri"/>
              <a:cs typeface="Calibri"/>
            </a:endParaRPr>
          </a:p>
          <a:p>
            <a:pPr marL="342265" indent="-342265"/>
            <a:endParaRPr lang="de-DE" sz="235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809E1F-7DDA-92F4-8300-02604B95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35BAF2-39ED-7A6F-F295-388EDF7A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67FC0524-DAA1-B68A-F321-A1960C23C2CE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/>
              <a:t>Feature Selection &amp; Engineering</a:t>
            </a:r>
            <a:endParaRPr lang="de-DE"/>
          </a:p>
        </p:txBody>
      </p:sp>
      <p:pic>
        <p:nvPicPr>
          <p:cNvPr id="5" name="Grafik 4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3A1DB301-911D-1919-1381-CCDFB4D2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945" y="2367002"/>
            <a:ext cx="4462976" cy="27953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3968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DD9F35-5447-8812-9494-9FB49967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FFD6C-7E7A-BF03-4450-B411007B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25D3AC-9F97-0CD5-14DC-A0ED707ED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441" y="1016086"/>
            <a:ext cx="5292973" cy="437039"/>
          </a:xfrm>
        </p:spPr>
        <p:txBody>
          <a:bodyPr/>
          <a:lstStyle/>
          <a:p>
            <a:pPr marL="0" indent="0">
              <a:buNone/>
            </a:pPr>
            <a:r>
              <a:rPr lang="de-DE" sz="2350" err="1">
                <a:ea typeface="Calibri"/>
                <a:cs typeface="Calibri"/>
              </a:rPr>
              <a:t>Categories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of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algorithms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considered</a:t>
            </a:r>
            <a:r>
              <a:rPr lang="de-DE" sz="2350">
                <a:ea typeface="Calibri"/>
                <a:cs typeface="Calibri"/>
              </a:rPr>
              <a:t>:</a:t>
            </a:r>
          </a:p>
          <a:p>
            <a:pPr marL="0" indent="0">
              <a:buNone/>
            </a:pPr>
            <a:endParaRPr lang="de-DE" sz="2350">
              <a:ea typeface="Calibri"/>
              <a:cs typeface="Calibri"/>
            </a:endParaRPr>
          </a:p>
          <a:p>
            <a:pPr marL="0" indent="0">
              <a:buNone/>
            </a:pPr>
            <a:endParaRPr lang="de-DE" sz="235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45DDB5-0F09-373D-9B02-387C69BF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EF6EEA-1A9A-A442-2B38-98FDD019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22</a:t>
            </a:fld>
            <a:endParaRPr lang="en-US" noProof="0"/>
          </a:p>
        </p:txBody>
      </p:sp>
      <p:pic>
        <p:nvPicPr>
          <p:cNvPr id="7" name="Grafik 6" descr="Ein Bild, das Grafiken, Kreis, Screenshot, Clipart enthält.&#10;&#10;KI-generierte Inhalte können fehlerhaft sein.">
            <a:extLst>
              <a:ext uri="{FF2B5EF4-FFF2-40B4-BE49-F238E27FC236}">
                <a16:creationId xmlns:a16="http://schemas.microsoft.com/office/drawing/2014/main" id="{F0353A9D-9679-2784-D4FA-7FF14A7E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51" y="4638885"/>
            <a:ext cx="2932341" cy="15634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Grafik 8" descr="Version 0.14.0 - Home">
            <a:extLst>
              <a:ext uri="{FF2B5EF4-FFF2-40B4-BE49-F238E27FC236}">
                <a16:creationId xmlns:a16="http://schemas.microsoft.com/office/drawing/2014/main" id="{3C954BC7-32C3-82F8-3A1B-BB0CC4969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962" y="4994836"/>
            <a:ext cx="2936192" cy="113077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55E1F23-1627-F1B9-4218-0B918D1B5E76}"/>
              </a:ext>
            </a:extLst>
          </p:cNvPr>
          <p:cNvSpPr txBox="1"/>
          <p:nvPr/>
        </p:nvSpPr>
        <p:spPr>
          <a:xfrm>
            <a:off x="816864" y="2908034"/>
            <a:ext cx="251051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ea typeface="Calibri"/>
                <a:cs typeface="Calibri"/>
              </a:rPr>
              <a:t>Boosting</a:t>
            </a:r>
            <a:endParaRPr lang="de-DE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b="1" err="1">
                <a:ea typeface="Calibri"/>
                <a:cs typeface="Calibri"/>
              </a:rPr>
              <a:t>CatBoost</a:t>
            </a:r>
            <a:endParaRPr lang="de-DE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HistGradientBoosting</a:t>
            </a: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GradientBoosting</a:t>
            </a:r>
            <a:endParaRPr lang="de-DE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AdaBoost</a:t>
            </a:r>
            <a:endParaRPr lang="de-DE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LightLGM</a:t>
            </a:r>
            <a:endParaRPr lang="de-DE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>
              <a:ea typeface="Calibri"/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76C32A8-E428-5674-F7A0-191589D5F0F2}"/>
              </a:ext>
            </a:extLst>
          </p:cNvPr>
          <p:cNvSpPr txBox="1"/>
          <p:nvPr/>
        </p:nvSpPr>
        <p:spPr>
          <a:xfrm>
            <a:off x="3327380" y="2908033"/>
            <a:ext cx="3136446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ea typeface="Calibri"/>
                <a:cs typeface="Calibri"/>
              </a:rPr>
              <a:t>Bagging</a:t>
            </a:r>
            <a:endParaRPr lang="de-DE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b="1" err="1">
                <a:ea typeface="Calibri"/>
                <a:cs typeface="Calibri"/>
              </a:rPr>
              <a:t>BalancedRandomForest</a:t>
            </a:r>
            <a:endParaRPr lang="de-DE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BalancedBaggingClassifier</a:t>
            </a:r>
            <a:endParaRPr lang="de-DE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EasyEnsembleClassifier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655B97-5FA4-13C1-8472-2BC36BF58DF7}"/>
              </a:ext>
            </a:extLst>
          </p:cNvPr>
          <p:cNvSpPr txBox="1"/>
          <p:nvPr/>
        </p:nvSpPr>
        <p:spPr>
          <a:xfrm>
            <a:off x="6463827" y="2908033"/>
            <a:ext cx="3136446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>
                <a:ea typeface="Calibri"/>
                <a:cs typeface="Calibri"/>
              </a:rPr>
              <a:t>Regression</a:t>
            </a:r>
          </a:p>
          <a:p>
            <a:pPr marL="285750" indent="-285750">
              <a:buFont typeface="Arial"/>
              <a:buChar char="•"/>
            </a:pPr>
            <a:r>
              <a:rPr lang="de-DE" b="1" err="1">
                <a:ea typeface="Calibri"/>
                <a:cs typeface="Calibri"/>
              </a:rPr>
              <a:t>RidgeClassifier</a:t>
            </a:r>
            <a:endParaRPr lang="de-DE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RidgeRegression</a:t>
            </a:r>
            <a:endParaRPr lang="de-DE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LassoRegression</a:t>
            </a:r>
            <a:endParaRPr lang="de-DE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CatBoostRegression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D0008A2-239D-8AA4-4C59-87EB6CD1C270}"/>
              </a:ext>
            </a:extLst>
          </p:cNvPr>
          <p:cNvSpPr txBox="1"/>
          <p:nvPr/>
        </p:nvSpPr>
        <p:spPr>
          <a:xfrm>
            <a:off x="9600272" y="2431783"/>
            <a:ext cx="202746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ea typeface="Calibri"/>
                <a:cs typeface="Calibri"/>
              </a:rPr>
              <a:t>Ordinal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Calibri"/>
                <a:cs typeface="Calibri"/>
              </a:rPr>
              <a:t>Ordinal-IT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Calibri"/>
                <a:cs typeface="Calibri"/>
              </a:rPr>
              <a:t>Ordinal-AT</a:t>
            </a:r>
          </a:p>
          <a:p>
            <a:pPr marL="285750" indent="-285750">
              <a:buFont typeface="Arial"/>
              <a:buChar char="•"/>
            </a:pPr>
            <a:endParaRPr lang="de-DE">
              <a:ea typeface="Calibri"/>
              <a:cs typeface="Calibri"/>
            </a:endParaRPr>
          </a:p>
          <a:p>
            <a:r>
              <a:rPr lang="de-DE" b="1">
                <a:ea typeface="Calibri"/>
                <a:cs typeface="Calibri"/>
              </a:rPr>
              <a:t>SVM</a:t>
            </a:r>
          </a:p>
          <a:p>
            <a:pPr marL="285750" indent="-285750">
              <a:buFont typeface="Arial"/>
              <a:buChar char="•"/>
            </a:pPr>
            <a:r>
              <a:rPr lang="de-DE">
                <a:ea typeface="Calibri"/>
                <a:cs typeface="Calibri"/>
              </a:rPr>
              <a:t>SVC</a:t>
            </a: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LinearSVC</a:t>
            </a: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SDGClassifier</a:t>
            </a:r>
            <a:r>
              <a:rPr lang="de-DE">
                <a:ea typeface="Calibri"/>
                <a:cs typeface="Calibri"/>
              </a:rPr>
              <a:t> + </a:t>
            </a:r>
            <a:r>
              <a:rPr lang="de-DE" err="1">
                <a:ea typeface="Calibri"/>
                <a:cs typeface="Calibri"/>
              </a:rPr>
              <a:t>Nystroem</a:t>
            </a:r>
            <a:endParaRPr lang="de-DE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>
              <a:ea typeface="Calibri"/>
              <a:cs typeface="Calibri"/>
            </a:endParaRPr>
          </a:p>
          <a:p>
            <a:r>
              <a:rPr lang="de-DE" b="1">
                <a:ea typeface="Calibri"/>
                <a:cs typeface="Calibri"/>
              </a:rPr>
              <a:t>ANN</a:t>
            </a:r>
          </a:p>
          <a:p>
            <a:pPr marL="285750" indent="-285750">
              <a:buFont typeface="Arial"/>
              <a:buChar char="•"/>
            </a:pPr>
            <a:r>
              <a:rPr lang="de-DE" err="1">
                <a:ea typeface="Calibri"/>
                <a:cs typeface="Calibri"/>
              </a:rPr>
              <a:t>MLPClassifier</a:t>
            </a:r>
            <a:endParaRPr lang="de-DE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>
              <a:ea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287B2CA-65E0-7143-BB8B-9592A09E9B32}"/>
              </a:ext>
            </a:extLst>
          </p:cNvPr>
          <p:cNvSpPr/>
          <p:nvPr/>
        </p:nvSpPr>
        <p:spPr>
          <a:xfrm>
            <a:off x="9423382" y="2336534"/>
            <a:ext cx="2204357" cy="36331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7A1769-4009-7C10-D030-6939EFD6B1EC}"/>
              </a:ext>
            </a:extLst>
          </p:cNvPr>
          <p:cNvSpPr/>
          <p:nvPr/>
        </p:nvSpPr>
        <p:spPr>
          <a:xfrm>
            <a:off x="9423382" y="2084803"/>
            <a:ext cx="2204356" cy="2517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Halbbogen 18">
            <a:extLst>
              <a:ext uri="{FF2B5EF4-FFF2-40B4-BE49-F238E27FC236}">
                <a16:creationId xmlns:a16="http://schemas.microsoft.com/office/drawing/2014/main" id="{FE56EC0D-FAE0-9E3A-B26D-EEDC8FF9447B}"/>
              </a:ext>
            </a:extLst>
          </p:cNvPr>
          <p:cNvSpPr/>
          <p:nvPr/>
        </p:nvSpPr>
        <p:spPr>
          <a:xfrm>
            <a:off x="9865616" y="1683392"/>
            <a:ext cx="1319892" cy="796017"/>
          </a:xfrm>
          <a:prstGeom prst="blockArc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E5F4098-7C05-9B57-B3E0-CF9DA7049850}"/>
              </a:ext>
            </a:extLst>
          </p:cNvPr>
          <p:cNvCxnSpPr/>
          <p:nvPr/>
        </p:nvCxnSpPr>
        <p:spPr>
          <a:xfrm flipH="1">
            <a:off x="1390110" y="1437385"/>
            <a:ext cx="2279498" cy="1446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62D0FF8-D212-4B8B-8F60-C172C8FD1A7D}"/>
              </a:ext>
            </a:extLst>
          </p:cNvPr>
          <p:cNvCxnSpPr/>
          <p:nvPr/>
        </p:nvCxnSpPr>
        <p:spPr>
          <a:xfrm>
            <a:off x="3665028" y="1422907"/>
            <a:ext cx="120364" cy="14811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E5A173D-222D-37A8-E888-239C454AC5EA}"/>
              </a:ext>
            </a:extLst>
          </p:cNvPr>
          <p:cNvCxnSpPr/>
          <p:nvPr/>
        </p:nvCxnSpPr>
        <p:spPr>
          <a:xfrm>
            <a:off x="3668466" y="1433038"/>
            <a:ext cx="2927518" cy="1454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prechblase: rechteckig mit abgerundeten Ecken 22">
            <a:extLst>
              <a:ext uri="{FF2B5EF4-FFF2-40B4-BE49-F238E27FC236}">
                <a16:creationId xmlns:a16="http://schemas.microsoft.com/office/drawing/2014/main" id="{16F4EE3B-3B2C-B816-EC58-C758D4529F46}"/>
              </a:ext>
            </a:extLst>
          </p:cNvPr>
          <p:cNvSpPr/>
          <p:nvPr/>
        </p:nvSpPr>
        <p:spPr>
          <a:xfrm>
            <a:off x="7648505" y="2089671"/>
            <a:ext cx="1508665" cy="912529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ea typeface="Calibri"/>
                <a:cs typeface="Calibri"/>
              </a:rPr>
              <a:t>Rebalancing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Required</a:t>
            </a:r>
            <a:endParaRPr lang="de-DE"/>
          </a:p>
        </p:txBody>
      </p:sp>
      <p:sp>
        <p:nvSpPr>
          <p:cNvPr id="25" name="Runde Klammer links/rechts 24">
            <a:extLst>
              <a:ext uri="{FF2B5EF4-FFF2-40B4-BE49-F238E27FC236}">
                <a16:creationId xmlns:a16="http://schemas.microsoft.com/office/drawing/2014/main" id="{D15CE569-0ECD-4F2F-B40D-D647BB0AB885}"/>
              </a:ext>
            </a:extLst>
          </p:cNvPr>
          <p:cNvSpPr/>
          <p:nvPr/>
        </p:nvSpPr>
        <p:spPr>
          <a:xfrm>
            <a:off x="6726188" y="3242948"/>
            <a:ext cx="1620962" cy="283981"/>
          </a:xfrm>
          <a:prstGeom prst="bracketPair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unde Klammer links/rechts 25">
            <a:extLst>
              <a:ext uri="{FF2B5EF4-FFF2-40B4-BE49-F238E27FC236}">
                <a16:creationId xmlns:a16="http://schemas.microsoft.com/office/drawing/2014/main" id="{F2065151-C9BA-9129-47BD-BF4572D4936E}"/>
              </a:ext>
            </a:extLst>
          </p:cNvPr>
          <p:cNvSpPr/>
          <p:nvPr/>
        </p:nvSpPr>
        <p:spPr>
          <a:xfrm>
            <a:off x="1109509" y="3242947"/>
            <a:ext cx="1006448" cy="283981"/>
          </a:xfrm>
          <a:prstGeom prst="bracketPair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04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70392-28AD-DAF8-54C2-97BF100AA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30F3B-9F49-B975-17DA-508B85FF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Structure and Size of Data Set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BB1EF8-0C67-5F8C-B46E-245E685F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4BDF2A-141C-3138-B8E0-55B8FB05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7611" y="6291612"/>
            <a:ext cx="1405947" cy="180000"/>
          </a:xfrm>
        </p:spPr>
        <p:txBody>
          <a:bodyPr/>
          <a:lstStyle/>
          <a:p>
            <a:fld id="{FC0CC166-4E39-43B8-AB91-BDD1C4C9E224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8316CFE4-6441-8DEE-B7A6-98C1F406F565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noProof="0"/>
              <a:t>„Annual Road Traffic Injury Database“ by ONISR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63D82A0-0DC9-5E79-D3C4-4EB4AD3E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41" y="2098957"/>
            <a:ext cx="3778520" cy="3787982"/>
          </a:xfrm>
          <a:prstGeom prst="roundRect">
            <a:avLst/>
          </a:prstGeom>
        </p:spPr>
      </p:pic>
      <p:graphicFrame>
        <p:nvGraphicFramePr>
          <p:cNvPr id="16" name="Google Shape;444;p31">
            <a:extLst>
              <a:ext uri="{FF2B5EF4-FFF2-40B4-BE49-F238E27FC236}">
                <a16:creationId xmlns:a16="http://schemas.microsoft.com/office/drawing/2014/main" id="{0722275B-C8D0-4055-5EA6-2FD18C065F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5757696"/>
              </p:ext>
            </p:extLst>
          </p:nvPr>
        </p:nvGraphicFramePr>
        <p:xfrm>
          <a:off x="7050890" y="2707059"/>
          <a:ext cx="3611471" cy="3027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88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2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Files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4 per </a:t>
                      </a: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</a:rPr>
                        <a:t>year</a:t>
                      </a: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 (characteristics, locations, users, vehicles)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Target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Individual level of severity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Train set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493.214 (2019-22)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Test set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125.505 (2023)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Features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71</a:t>
                      </a: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</a:rPr>
                        <a:t> original features</a:t>
                      </a:r>
                      <a:endParaRPr lang="en-US" sz="1200" b="1" noProof="0">
                        <a:solidFill>
                          <a:schemeClr val="tx1"/>
                        </a:solidFill>
                        <a:latin typeface="+mn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Used Features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</a:rPr>
                        <a:t>23 original,</a:t>
                      </a:r>
                      <a:b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</a:rPr>
                      </a:br>
                      <a:r>
                        <a:rPr lang="en-US" sz="1200" b="1" noProof="0">
                          <a:solidFill>
                            <a:schemeClr val="tx1"/>
                          </a:solidFill>
                          <a:latin typeface="+mn-lt"/>
                          <a:ea typeface="Montserrat"/>
                          <a:cs typeface="Montserrat"/>
                        </a:rPr>
                        <a:t>34 engineered features</a:t>
                      </a:r>
                      <a:endParaRPr lang="en-US" sz="1200" b="1" noProof="0">
                        <a:solidFill>
                          <a:schemeClr val="tx1"/>
                        </a:solidFill>
                        <a:latin typeface="+mn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" name="Grafik 18" descr="Ziel Silhouette">
            <a:extLst>
              <a:ext uri="{FF2B5EF4-FFF2-40B4-BE49-F238E27FC236}">
                <a16:creationId xmlns:a16="http://schemas.microsoft.com/office/drawing/2014/main" id="{AD8C244A-D0A2-AC35-491E-65D19EC6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1960" y="3310560"/>
            <a:ext cx="360000" cy="360000"/>
          </a:xfrm>
          <a:prstGeom prst="rect">
            <a:avLst/>
          </a:prstGeom>
        </p:spPr>
      </p:pic>
      <p:pic>
        <p:nvPicPr>
          <p:cNvPr id="21" name="Grafik 20" descr="Papier Silhouette">
            <a:extLst>
              <a:ext uri="{FF2B5EF4-FFF2-40B4-BE49-F238E27FC236}">
                <a16:creationId xmlns:a16="http://schemas.microsoft.com/office/drawing/2014/main" id="{B352FD56-BB34-D7E7-C3BC-DC3328C8C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0131" y="2812025"/>
            <a:ext cx="360000" cy="360000"/>
          </a:xfrm>
          <a:prstGeom prst="rect">
            <a:avLst/>
          </a:prstGeom>
        </p:spPr>
      </p:pic>
      <p:pic>
        <p:nvPicPr>
          <p:cNvPr id="23" name="Grafik 22" descr="Kurzhantel Silhouette">
            <a:extLst>
              <a:ext uri="{FF2B5EF4-FFF2-40B4-BE49-F238E27FC236}">
                <a16:creationId xmlns:a16="http://schemas.microsoft.com/office/drawing/2014/main" id="{04ADFCF0-FC77-EB12-0860-C8ABB0BBA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3725" y="3813053"/>
            <a:ext cx="360000" cy="360000"/>
          </a:xfrm>
          <a:prstGeom prst="rect">
            <a:avLst/>
          </a:prstGeom>
        </p:spPr>
      </p:pic>
      <p:pic>
        <p:nvPicPr>
          <p:cNvPr id="25" name="Grafik 24" descr="Liste Silhouette">
            <a:extLst>
              <a:ext uri="{FF2B5EF4-FFF2-40B4-BE49-F238E27FC236}">
                <a16:creationId xmlns:a16="http://schemas.microsoft.com/office/drawing/2014/main" id="{F07E44B6-0F8A-4FF6-113D-3A5BF46E10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9673" y="4291705"/>
            <a:ext cx="360000" cy="360000"/>
          </a:xfrm>
          <a:prstGeom prst="rect">
            <a:avLst/>
          </a:prstGeom>
        </p:spPr>
      </p:pic>
      <p:pic>
        <p:nvPicPr>
          <p:cNvPr id="27" name="Grafik 26" descr="Lupe Silhouette">
            <a:extLst>
              <a:ext uri="{FF2B5EF4-FFF2-40B4-BE49-F238E27FC236}">
                <a16:creationId xmlns:a16="http://schemas.microsoft.com/office/drawing/2014/main" id="{00366B26-F35C-EEAB-6B55-39252B071A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19673" y="4779456"/>
            <a:ext cx="360000" cy="360000"/>
          </a:xfrm>
          <a:prstGeom prst="rect">
            <a:avLst/>
          </a:prstGeom>
        </p:spPr>
      </p:pic>
      <p:pic>
        <p:nvPicPr>
          <p:cNvPr id="31" name="Grafik 30" descr="Zielgruppe Silhouette">
            <a:extLst>
              <a:ext uri="{FF2B5EF4-FFF2-40B4-BE49-F238E27FC236}">
                <a16:creationId xmlns:a16="http://schemas.microsoft.com/office/drawing/2014/main" id="{7F7EC697-65F3-279F-E57E-A001C25B9C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19673" y="5281585"/>
            <a:ext cx="360000" cy="360000"/>
          </a:xfrm>
          <a:prstGeom prst="rect">
            <a:avLst/>
          </a:prstGeom>
        </p:spPr>
      </p:pic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43C5918A-3E88-2CA8-59A7-E318EFBE7EA1}"/>
              </a:ext>
            </a:extLst>
          </p:cNvPr>
          <p:cNvSpPr/>
          <p:nvPr/>
        </p:nvSpPr>
        <p:spPr>
          <a:xfrm>
            <a:off x="6230447" y="2445816"/>
            <a:ext cx="4592023" cy="3466180"/>
          </a:xfrm>
          <a:prstGeom prst="roundRect">
            <a:avLst>
              <a:gd name="adj" fmla="val 1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075829A-BB79-494F-5920-1A793F899911}"/>
              </a:ext>
            </a:extLst>
          </p:cNvPr>
          <p:cNvSpPr/>
          <p:nvPr/>
        </p:nvSpPr>
        <p:spPr>
          <a:xfrm>
            <a:off x="6523550" y="2275422"/>
            <a:ext cx="1823775" cy="327081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noProof="0">
                <a:solidFill>
                  <a:schemeClr val="tx1"/>
                </a:solidFill>
              </a:rPr>
              <a:t>Dataset evaluation:</a:t>
            </a:r>
          </a:p>
        </p:txBody>
      </p:sp>
    </p:spTree>
    <p:extLst>
      <p:ext uri="{BB962C8B-B14F-4D97-AF65-F5344CB8AC3E}">
        <p14:creationId xmlns:p14="http://schemas.microsoft.com/office/powerpoint/2010/main" val="207322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DA46A-905E-B869-8536-CCA4FFD1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97C3B-30AF-EAA9-3DEA-195B1254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Structure and Size of Data Set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AD3AC7-2CB3-C56B-EBAD-DD0B21E7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4729A7-748F-BCE4-3100-BEEB958A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7611" y="6291612"/>
            <a:ext cx="1405947" cy="180000"/>
          </a:xfrm>
        </p:spPr>
        <p:txBody>
          <a:bodyPr/>
          <a:lstStyle/>
          <a:p>
            <a:fld id="{FC0CC166-4E39-43B8-AB91-BDD1C4C9E224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87B5A3B-ADD5-20EA-99B3-56F1261B1C6A}"/>
              </a:ext>
            </a:extLst>
          </p:cNvPr>
          <p:cNvSpPr txBox="1">
            <a:spLocks/>
          </p:cNvSpPr>
          <p:nvPr/>
        </p:nvSpPr>
        <p:spPr>
          <a:xfrm>
            <a:off x="1378441" y="1034285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/>
              <a:t>Included Aspects and Features in Final Data Set</a:t>
            </a:r>
            <a:endParaRPr lang="en-US" noProof="0"/>
          </a:p>
        </p:txBody>
      </p:sp>
      <p:graphicFrame>
        <p:nvGraphicFramePr>
          <p:cNvPr id="25" name="Google Shape;444;p31">
            <a:extLst>
              <a:ext uri="{FF2B5EF4-FFF2-40B4-BE49-F238E27FC236}">
                <a16:creationId xmlns:a16="http://schemas.microsoft.com/office/drawing/2014/main" id="{6525C414-A4EB-2282-1D3E-30E6DCAF3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959860"/>
              </p:ext>
            </p:extLst>
          </p:nvPr>
        </p:nvGraphicFramePr>
        <p:xfrm>
          <a:off x="6535274" y="2165302"/>
          <a:ext cx="3778520" cy="3556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90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2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Time Context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Includes time </a:t>
                      </a:r>
                      <a:r>
                        <a:rPr lang="de-DE" sz="1000" err="1"/>
                        <a:t>of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day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categories</a:t>
                      </a:r>
                      <a:endParaRPr lang="de-DE" sz="1000"/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2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Geospatial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000"/>
                        <a:t>GPS </a:t>
                      </a:r>
                      <a:r>
                        <a:rPr lang="de-DE" sz="1000" err="1"/>
                        <a:t>coordinates</a:t>
                      </a:r>
                      <a:endParaRPr lang="de-DE" sz="1000"/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4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Environment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err="1"/>
                        <a:t>Physical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site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attributes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with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risk-based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ordinals</a:t>
                      </a:r>
                      <a:endParaRPr lang="de-DE" sz="1000"/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2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Crash dynamics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000" err="1"/>
                        <a:t>Collision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mechanics</a:t>
                      </a:r>
                      <a:endParaRPr lang="de-DE" sz="1000"/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22">
                <a:tc>
                  <a:txBody>
                    <a:bodyPr/>
                    <a:lstStyle/>
                    <a:p>
                      <a:pPr marL="0" marR="0" lvl="0" indent="0" algn="r" defTabSz="9140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/>
                        <a:t>Vehicle </a:t>
                      </a:r>
                      <a:r>
                        <a:rPr lang="de-DE" sz="1200" b="1" err="1"/>
                        <a:t>attributes</a:t>
                      </a:r>
                      <a:endParaRPr lang="de-DE" sz="1200" b="1"/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000" err="1"/>
                        <a:t>Specifies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primary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vehicle</a:t>
                      </a:r>
                      <a:r>
                        <a:rPr lang="de-DE" sz="1000"/>
                        <a:t> type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2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Personal attributes</a:t>
                      </a: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000" err="1"/>
                        <a:t>Demographic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data</a:t>
                      </a:r>
                      <a:endParaRPr lang="de-DE" sz="1000"/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3337801"/>
                  </a:ext>
                </a:extLst>
              </a:tr>
              <a:tr h="381022">
                <a:tc>
                  <a:txBody>
                    <a:bodyPr/>
                    <a:lstStyle/>
                    <a:p>
                      <a:pPr marL="0" marR="0" lvl="0" indent="0" algn="r" defTabSz="9140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i="0" u="none" strike="noStrike" noProof="0" err="1">
                          <a:solidFill>
                            <a:srgbClr val="000000"/>
                          </a:solidFill>
                          <a:latin typeface="+mn-lt"/>
                        </a:rPr>
                        <a:t>Safety</a:t>
                      </a:r>
                      <a:r>
                        <a:rPr lang="de-DE" sz="1200" b="1" i="0" u="none" strike="noStrike" noProof="0">
                          <a:solidFill>
                            <a:srgbClr val="000000"/>
                          </a:solidFill>
                          <a:latin typeface="+mn-lt"/>
                        </a:rPr>
                        <a:t> Equipment</a:t>
                      </a:r>
                      <a:endParaRPr lang="de-DE" sz="1200" b="1"/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/>
                        <a:t>Use </a:t>
                      </a:r>
                      <a:r>
                        <a:rPr lang="de-DE" sz="1000" err="1"/>
                        <a:t>of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protective</a:t>
                      </a:r>
                      <a:r>
                        <a:rPr lang="de-DE" sz="1000"/>
                        <a:t> </a:t>
                      </a:r>
                      <a:r>
                        <a:rPr lang="de-DE" sz="1000" err="1"/>
                        <a:t>gear</a:t>
                      </a:r>
                      <a:endParaRPr lang="de-DE" sz="1000"/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968309"/>
                  </a:ext>
                </a:extLst>
              </a:tr>
              <a:tr h="38102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Clustering</a:t>
                      </a:r>
                      <a:endParaRPr lang="en-US" sz="1200" b="1" noProof="0">
                        <a:solidFill>
                          <a:schemeClr val="tx1"/>
                        </a:solidFill>
                        <a:effectLst/>
                        <a:latin typeface="+mn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err="1"/>
                        <a:t>Accident</a:t>
                      </a:r>
                      <a:r>
                        <a:rPr lang="de-DE" sz="1000"/>
                        <a:t> personas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0860709"/>
                  </a:ext>
                </a:extLst>
              </a:tr>
              <a:tr h="38102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Target</a:t>
                      </a:r>
                      <a:endParaRPr lang="en-US" sz="1200" b="1" noProof="0">
                        <a:solidFill>
                          <a:schemeClr val="tx1"/>
                        </a:solidFill>
                        <a:effectLst/>
                        <a:latin typeface="+mn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/>
                        <a:t>Ordinal </a:t>
                      </a:r>
                      <a:r>
                        <a:rPr lang="de-DE" sz="1000" err="1"/>
                        <a:t>target</a:t>
                      </a:r>
                      <a:r>
                        <a:rPr lang="de-DE" sz="1000"/>
                        <a:t> (0,1,2)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632362"/>
                  </a:ext>
                </a:extLst>
              </a:tr>
            </a:tbl>
          </a:graphicData>
        </a:graphic>
      </p:graphicFrame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2849FD53-6AB0-67AE-6003-B8CF2ED69C6C}"/>
              </a:ext>
            </a:extLst>
          </p:cNvPr>
          <p:cNvSpPr/>
          <p:nvPr/>
        </p:nvSpPr>
        <p:spPr>
          <a:xfrm>
            <a:off x="6538382" y="2008238"/>
            <a:ext cx="3778520" cy="3880386"/>
          </a:xfrm>
          <a:prstGeom prst="roundRect">
            <a:avLst>
              <a:gd name="adj" fmla="val 457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2B490BC-EACB-6FE8-46C2-57E62F6D92F4}"/>
              </a:ext>
            </a:extLst>
          </p:cNvPr>
          <p:cNvSpPr/>
          <p:nvPr/>
        </p:nvSpPr>
        <p:spPr>
          <a:xfrm>
            <a:off x="6699543" y="1847960"/>
            <a:ext cx="1556372" cy="241604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noProof="0">
                <a:solidFill>
                  <a:schemeClr val="tx1"/>
                </a:solidFill>
              </a:rPr>
              <a:t>Feature Descriptions: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1FC71845-2D9A-BA0A-0BB7-1E37D0C8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41" y="2098957"/>
            <a:ext cx="3778520" cy="3787982"/>
          </a:xfrm>
          <a:prstGeom prst="roundRect">
            <a:avLst/>
          </a:prstGeom>
        </p:spPr>
      </p:pic>
      <p:pic>
        <p:nvPicPr>
          <p:cNvPr id="32" name="Grafik 31" descr="Volltreffer mit einfarbiger Füllung">
            <a:extLst>
              <a:ext uri="{FF2B5EF4-FFF2-40B4-BE49-F238E27FC236}">
                <a16:creationId xmlns:a16="http://schemas.microsoft.com/office/drawing/2014/main" id="{DE142579-9812-5CE3-9B7D-A4DB106B2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078" y="5386345"/>
            <a:ext cx="288000" cy="288000"/>
          </a:xfrm>
          <a:prstGeom prst="rect">
            <a:avLst/>
          </a:prstGeom>
        </p:spPr>
      </p:pic>
      <p:pic>
        <p:nvPicPr>
          <p:cNvPr id="34" name="Grafik 33" descr="Netzwerk mit einfarbiger Füllung">
            <a:extLst>
              <a:ext uri="{FF2B5EF4-FFF2-40B4-BE49-F238E27FC236}">
                <a16:creationId xmlns:a16="http://schemas.microsoft.com/office/drawing/2014/main" id="{771F0676-B93D-FB18-FB70-48E18498E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6078" y="5006394"/>
            <a:ext cx="288000" cy="288000"/>
          </a:xfrm>
          <a:prstGeom prst="rect">
            <a:avLst/>
          </a:prstGeom>
        </p:spPr>
      </p:pic>
      <p:pic>
        <p:nvPicPr>
          <p:cNvPr id="36" name="Grafik 35" descr="Sicherheitsgurt mit einfarbiger Füllung">
            <a:extLst>
              <a:ext uri="{FF2B5EF4-FFF2-40B4-BE49-F238E27FC236}">
                <a16:creationId xmlns:a16="http://schemas.microsoft.com/office/drawing/2014/main" id="{F1F6AF41-78A6-B40C-6673-8A32D9A374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6078" y="4626443"/>
            <a:ext cx="288000" cy="288000"/>
          </a:xfrm>
          <a:prstGeom prst="rect">
            <a:avLst/>
          </a:prstGeom>
        </p:spPr>
      </p:pic>
      <p:pic>
        <p:nvPicPr>
          <p:cNvPr id="38" name="Grafik 37" descr="Mann Silhouette">
            <a:extLst>
              <a:ext uri="{FF2B5EF4-FFF2-40B4-BE49-F238E27FC236}">
                <a16:creationId xmlns:a16="http://schemas.microsoft.com/office/drawing/2014/main" id="{FB012AED-8153-BC8E-2A94-D77DCBF61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6078" y="4246492"/>
            <a:ext cx="288000" cy="288000"/>
          </a:xfrm>
          <a:prstGeom prst="rect">
            <a:avLst/>
          </a:prstGeom>
        </p:spPr>
      </p:pic>
      <p:pic>
        <p:nvPicPr>
          <p:cNvPr id="40" name="Grafik 39" descr="Auto Silhouette">
            <a:extLst>
              <a:ext uri="{FF2B5EF4-FFF2-40B4-BE49-F238E27FC236}">
                <a16:creationId xmlns:a16="http://schemas.microsoft.com/office/drawing/2014/main" id="{6459ED6C-4BBF-9F1D-BE89-1EB8A9781B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6078" y="3878353"/>
            <a:ext cx="288000" cy="288000"/>
          </a:xfrm>
          <a:prstGeom prst="rect">
            <a:avLst/>
          </a:prstGeom>
        </p:spPr>
      </p:pic>
      <p:pic>
        <p:nvPicPr>
          <p:cNvPr id="42" name="Grafik 41" descr="Straße Silhouette">
            <a:extLst>
              <a:ext uri="{FF2B5EF4-FFF2-40B4-BE49-F238E27FC236}">
                <a16:creationId xmlns:a16="http://schemas.microsoft.com/office/drawing/2014/main" id="{8C01B68C-A1E3-7A0F-E234-35D3C54A9F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078" y="3046153"/>
            <a:ext cx="288000" cy="288000"/>
          </a:xfrm>
          <a:prstGeom prst="rect">
            <a:avLst/>
          </a:prstGeom>
        </p:spPr>
      </p:pic>
      <p:pic>
        <p:nvPicPr>
          <p:cNvPr id="44" name="Grafik 43" descr="Karte mit Ortsmarkierung mit einfarbiger Füllung">
            <a:extLst>
              <a:ext uri="{FF2B5EF4-FFF2-40B4-BE49-F238E27FC236}">
                <a16:creationId xmlns:a16="http://schemas.microsoft.com/office/drawing/2014/main" id="{DDD550A2-5C1A-0F40-4C91-73E2CC97D9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08271" y="2596711"/>
            <a:ext cx="288000" cy="288000"/>
          </a:xfrm>
          <a:prstGeom prst="rect">
            <a:avLst/>
          </a:prstGeom>
        </p:spPr>
      </p:pic>
      <p:pic>
        <p:nvPicPr>
          <p:cNvPr id="46" name="Grafik 45" descr="Uhr mit einfarbiger Füllung">
            <a:extLst>
              <a:ext uri="{FF2B5EF4-FFF2-40B4-BE49-F238E27FC236}">
                <a16:creationId xmlns:a16="http://schemas.microsoft.com/office/drawing/2014/main" id="{49612CC7-D396-577C-DE93-81F50CA55E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6078" y="2213953"/>
            <a:ext cx="288000" cy="288000"/>
          </a:xfrm>
          <a:prstGeom prst="rect">
            <a:avLst/>
          </a:prstGeom>
        </p:spPr>
      </p:pic>
      <p:pic>
        <p:nvPicPr>
          <p:cNvPr id="47" name="Grafik 46" descr="Absturz Silhouette">
            <a:extLst>
              <a:ext uri="{FF2B5EF4-FFF2-40B4-BE49-F238E27FC236}">
                <a16:creationId xmlns:a16="http://schemas.microsoft.com/office/drawing/2014/main" id="{83F465B6-4119-AA25-B4D5-A2CE7FF22A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06078" y="3510214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5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D26B-E1B8-0C9D-50AB-FABBC9F0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1EF5D-40E4-E192-05FC-78192FA5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 noProof="0">
                <a:latin typeface="Arial"/>
                <a:cs typeface="Arial"/>
              </a:rPr>
              <a:t>Preprocessing</a:t>
            </a:r>
            <a:br>
              <a:rPr lang="en-US" sz="2350">
                <a:latin typeface="Arial"/>
                <a:cs typeface="Arial"/>
              </a:rPr>
            </a:b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B65061-4B36-8B76-4A2D-A5D14936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7CA3E-63EB-42EC-034A-94922F7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62DADCBF-E668-FD07-2408-8898354635AD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/>
              <a:t>Data Merging Strategy</a:t>
            </a:r>
            <a:endParaRPr lang="de-DE"/>
          </a:p>
        </p:txBody>
      </p:sp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875A349-0A46-8465-51F6-4CDE78BE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615" y="2559240"/>
            <a:ext cx="2498147" cy="2094739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E5148276-4363-23C4-974B-AD0BD549CAF7}"/>
              </a:ext>
            </a:extLst>
          </p:cNvPr>
          <p:cNvSpPr/>
          <p:nvPr/>
        </p:nvSpPr>
        <p:spPr>
          <a:xfrm>
            <a:off x="1378441" y="2478382"/>
            <a:ext cx="2410728" cy="24403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Creation of synthetic </a:t>
            </a:r>
            <a:r>
              <a:rPr lang="en-US" sz="1400" i="1" err="1">
                <a:solidFill>
                  <a:schemeClr val="tx1"/>
                </a:solidFill>
                <a:ea typeface="Calibri"/>
                <a:cs typeface="Calibri"/>
              </a:rPr>
              <a:t>user_id</a:t>
            </a: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 for the years 2019 and 2020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AF423D7-462F-5CD5-0D6D-29396D78089B}"/>
              </a:ext>
            </a:extLst>
          </p:cNvPr>
          <p:cNvCxnSpPr>
            <a:cxnSpLocks/>
          </p:cNvCxnSpPr>
          <p:nvPr/>
        </p:nvCxnSpPr>
        <p:spPr>
          <a:xfrm flipV="1">
            <a:off x="1371253" y="2412306"/>
            <a:ext cx="7361664" cy="480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B73DE67-252A-72F4-FF90-139C34872646}"/>
              </a:ext>
            </a:extLst>
          </p:cNvPr>
          <p:cNvSpPr/>
          <p:nvPr/>
        </p:nvSpPr>
        <p:spPr>
          <a:xfrm>
            <a:off x="6339375" y="2477260"/>
            <a:ext cx="2410728" cy="2440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(2) Location deduplication:</a:t>
            </a:r>
          </a:p>
          <a:p>
            <a:pPr marL="360000" lvl="2" indent="-1714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Weighted completeness score assessment for most data-rich description of scene</a:t>
            </a:r>
          </a:p>
          <a:p>
            <a:pPr marL="360000" lvl="2" indent="-1714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(Road Category: 2.0, Speed Limit: 2.0, others: 1.0)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EA45CB7-2CDC-C3FC-D8C3-982C99075FF0}"/>
              </a:ext>
            </a:extLst>
          </p:cNvPr>
          <p:cNvSpPr/>
          <p:nvPr/>
        </p:nvSpPr>
        <p:spPr>
          <a:xfrm>
            <a:off x="3890658" y="2477261"/>
            <a:ext cx="2410728" cy="2440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(1) Vehicle antagonist resolution:</a:t>
            </a:r>
          </a:p>
          <a:p>
            <a:pPr marL="360000" lvl="2" indent="-1714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Impact score to vehicle categories based on mass and risk </a:t>
            </a:r>
            <a:br>
              <a:rPr lang="en-US" sz="1400">
                <a:solidFill>
                  <a:schemeClr val="tx1"/>
                </a:solidFill>
                <a:ea typeface="Calibri"/>
                <a:cs typeface="Calibri"/>
              </a:rPr>
            </a:b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(e.g., HGV Truck = 6, Bicycle = 2)</a:t>
            </a:r>
          </a:p>
          <a:p>
            <a:pPr marL="360000" lvl="2" indent="-1714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Highest scoring antagonist vehicle encoded into record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48EDFE6-D5C2-3D97-CDFD-4A46B8F6AF79}"/>
              </a:ext>
            </a:extLst>
          </p:cNvPr>
          <p:cNvSpPr/>
          <p:nvPr/>
        </p:nvSpPr>
        <p:spPr>
          <a:xfrm>
            <a:off x="3890658" y="1953359"/>
            <a:ext cx="4859445" cy="409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Engineered features: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D7C427E-B4EF-9D67-08A7-C93EFAD400F4}"/>
              </a:ext>
            </a:extLst>
          </p:cNvPr>
          <p:cNvSpPr/>
          <p:nvPr/>
        </p:nvSpPr>
        <p:spPr>
          <a:xfrm>
            <a:off x="1378747" y="1953359"/>
            <a:ext cx="2410728" cy="409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Data standardization strategy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E38DCCC-C742-D868-65A2-D0A26523EE66}"/>
              </a:ext>
            </a:extLst>
          </p:cNvPr>
          <p:cNvCxnSpPr>
            <a:cxnSpLocks/>
          </p:cNvCxnSpPr>
          <p:nvPr/>
        </p:nvCxnSpPr>
        <p:spPr>
          <a:xfrm>
            <a:off x="3834347" y="2420082"/>
            <a:ext cx="0" cy="249868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89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6EE8-C200-E562-752B-428A6682A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FF6FB-C074-7238-C88A-6E673364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50" noProof="0">
                <a:latin typeface="Arial"/>
                <a:cs typeface="Arial"/>
              </a:rPr>
              <a:t>Preprocessing</a:t>
            </a:r>
            <a:br>
              <a:rPr lang="en-US" sz="2350">
                <a:latin typeface="Arial"/>
                <a:cs typeface="Arial"/>
              </a:rPr>
            </a:b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0435C1-F02C-58C4-D789-7D9B1F3A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6F5C4A-EB73-D438-3AC4-5055321F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898B2E81-6176-D502-579E-B462CF196A63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/>
              <a:t>Data Merging Strategy</a:t>
            </a:r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227538D-E06D-2C25-047F-426AE9D538EE}"/>
              </a:ext>
            </a:extLst>
          </p:cNvPr>
          <p:cNvSpPr/>
          <p:nvPr/>
        </p:nvSpPr>
        <p:spPr>
          <a:xfrm>
            <a:off x="1378441" y="2478382"/>
            <a:ext cx="2153179" cy="24403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Imputation of structural missingness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Actual missing values: 0 or 'Unknown'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Pedestrian and antagonist cases: -1 or 'none'</a:t>
            </a:r>
          </a:p>
          <a:p>
            <a:pPr marL="0" lvl="1"/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Columns were dropped </a:t>
            </a:r>
            <a:br>
              <a:rPr lang="en-GB" sz="1400">
                <a:solidFill>
                  <a:schemeClr val="tx1"/>
                </a:solidFill>
                <a:ea typeface="Calibri"/>
                <a:cs typeface="Calibri"/>
              </a:rPr>
            </a:br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with at least 5% missing values 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F07C77D-DAAF-2AA1-02F7-7D3C36F2C078}"/>
              </a:ext>
            </a:extLst>
          </p:cNvPr>
          <p:cNvCxnSpPr>
            <a:cxnSpLocks/>
          </p:cNvCxnSpPr>
          <p:nvPr/>
        </p:nvCxnSpPr>
        <p:spPr>
          <a:xfrm>
            <a:off x="1378441" y="2420082"/>
            <a:ext cx="666097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7429B399-DC7F-CC84-FFF7-0BEEA04B52A1}"/>
              </a:ext>
            </a:extLst>
          </p:cNvPr>
          <p:cNvSpPr/>
          <p:nvPr/>
        </p:nvSpPr>
        <p:spPr>
          <a:xfrm>
            <a:off x="5855994" y="2477260"/>
            <a:ext cx="2154274" cy="24403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/>
            <a:r>
              <a:rPr lang="en-GB" sz="1400">
                <a:solidFill>
                  <a:schemeClr val="tx1"/>
                </a:solidFill>
                <a:ea typeface="Calibri"/>
                <a:cs typeface="Calibri"/>
              </a:rPr>
              <a:t>Severe injury and death were put in the same category</a:t>
            </a: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949AC87-F5D2-113D-1BE9-17A9FABA3AD2}"/>
              </a:ext>
            </a:extLst>
          </p:cNvPr>
          <p:cNvSpPr/>
          <p:nvPr/>
        </p:nvSpPr>
        <p:spPr>
          <a:xfrm>
            <a:off x="3621773" y="2478383"/>
            <a:ext cx="2144068" cy="2440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Temporal features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Road complexity index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ea typeface="+mn-lt"/>
                <a:cs typeface="+mn-lt"/>
              </a:rPr>
              <a:t>Bucketing of vehicle and user attributes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3ED267D-2B5E-B876-FE21-C5E90A14ABF9}"/>
              </a:ext>
            </a:extLst>
          </p:cNvPr>
          <p:cNvSpPr/>
          <p:nvPr/>
        </p:nvSpPr>
        <p:spPr>
          <a:xfrm>
            <a:off x="3621774" y="1954481"/>
            <a:ext cx="2154275" cy="409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Engineered features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6684884-482E-E268-D033-BEE2940882E1}"/>
              </a:ext>
            </a:extLst>
          </p:cNvPr>
          <p:cNvSpPr/>
          <p:nvPr/>
        </p:nvSpPr>
        <p:spPr>
          <a:xfrm>
            <a:off x="1378747" y="1953359"/>
            <a:ext cx="2154275" cy="409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Feature selection and cleaning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B605530-E5EF-4B6D-C864-7405122742D0}"/>
              </a:ext>
            </a:extLst>
          </p:cNvPr>
          <p:cNvCxnSpPr>
            <a:cxnSpLocks/>
          </p:cNvCxnSpPr>
          <p:nvPr/>
        </p:nvCxnSpPr>
        <p:spPr>
          <a:xfrm>
            <a:off x="3577583" y="2420082"/>
            <a:ext cx="0" cy="249868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BF501729-6724-B71B-79EA-BAF536D8278C}"/>
              </a:ext>
            </a:extLst>
          </p:cNvPr>
          <p:cNvSpPr/>
          <p:nvPr/>
        </p:nvSpPr>
        <p:spPr>
          <a:xfrm>
            <a:off x="5864801" y="1953359"/>
            <a:ext cx="2154275" cy="409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Encoding of target value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C404F1B-0EC4-CB29-A961-88114B34A69C}"/>
              </a:ext>
            </a:extLst>
          </p:cNvPr>
          <p:cNvCxnSpPr>
            <a:cxnSpLocks/>
          </p:cNvCxnSpPr>
          <p:nvPr/>
        </p:nvCxnSpPr>
        <p:spPr>
          <a:xfrm>
            <a:off x="5814419" y="2420082"/>
            <a:ext cx="0" cy="249756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72C0FCF-5B8B-9FF4-7E12-CA24BF24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871" y="2477259"/>
            <a:ext cx="3648553" cy="22852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457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D8D2A-8A7F-0ED6-9457-C43B3C42E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6F68C-FB7A-C156-CEFE-023AFECF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92A4E-12A2-7175-FD15-01094D2E6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441" y="1016086"/>
            <a:ext cx="5292973" cy="437039"/>
          </a:xfrm>
        </p:spPr>
        <p:txBody>
          <a:bodyPr/>
          <a:lstStyle/>
          <a:p>
            <a:pPr marL="0" indent="0">
              <a:buNone/>
            </a:pPr>
            <a:r>
              <a:rPr lang="de-DE" sz="2350" err="1">
                <a:ea typeface="Calibri"/>
                <a:cs typeface="Calibri"/>
              </a:rPr>
              <a:t>Categories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of</a:t>
            </a:r>
            <a:r>
              <a:rPr lang="de-DE" sz="2350">
                <a:ea typeface="Calibri"/>
                <a:cs typeface="Calibri"/>
              </a:rPr>
              <a:t> </a:t>
            </a:r>
            <a:r>
              <a:rPr lang="de-DE" sz="2350" err="1">
                <a:ea typeface="Calibri"/>
                <a:cs typeface="Calibri"/>
              </a:rPr>
              <a:t>algorithms</a:t>
            </a:r>
            <a:r>
              <a:rPr lang="de-DE" sz="2350">
                <a:ea typeface="Calibri"/>
                <a:cs typeface="Calibri"/>
              </a:rPr>
              <a:t> considered</a:t>
            </a:r>
          </a:p>
          <a:p>
            <a:pPr marL="0" indent="0">
              <a:buNone/>
            </a:pPr>
            <a:endParaRPr lang="de-DE" sz="2350">
              <a:ea typeface="Calibri"/>
              <a:cs typeface="Calibri"/>
            </a:endParaRPr>
          </a:p>
          <a:p>
            <a:pPr marL="0" indent="0">
              <a:buNone/>
            </a:pPr>
            <a:endParaRPr lang="de-DE" sz="2350">
              <a:ea typeface="Calibri"/>
              <a:cs typeface="Calibri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A6798C-471C-D335-6C8A-445A1616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B60008-2C3D-CEB0-6A38-E456DD4F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C208BF9-5511-7917-346B-463581BEC523}"/>
              </a:ext>
            </a:extLst>
          </p:cNvPr>
          <p:cNvSpPr/>
          <p:nvPr/>
        </p:nvSpPr>
        <p:spPr>
          <a:xfrm>
            <a:off x="9055647" y="2515818"/>
            <a:ext cx="2204357" cy="314317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>
                <a:solidFill>
                  <a:schemeClr val="tx1"/>
                </a:solidFill>
                <a:ea typeface="Calibri"/>
                <a:cs typeface="Calibri"/>
              </a:rPr>
              <a:t>Ordinal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Ordinal-IT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Ordinal-AT</a:t>
            </a:r>
          </a:p>
          <a:p>
            <a:pPr>
              <a:spcBef>
                <a:spcPts val="600"/>
              </a:spcBef>
            </a:pPr>
            <a:r>
              <a:rPr lang="de-DE" sz="1400" b="1">
                <a:solidFill>
                  <a:schemeClr val="tx1"/>
                </a:solidFill>
                <a:ea typeface="Calibri"/>
                <a:cs typeface="Calibri"/>
              </a:rPr>
              <a:t>SVM</a:t>
            </a:r>
          </a:p>
          <a:p>
            <a:pPr marL="285750" indent="-285750">
              <a:buFont typeface="Arial"/>
              <a:buChar char="•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SVC</a:t>
            </a:r>
          </a:p>
          <a:p>
            <a:pPr marL="285750" indent="-285750"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LinearSVC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SDGClassifier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+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Nystroem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de-DE" sz="1400" b="1">
                <a:solidFill>
                  <a:schemeClr val="tx1"/>
                </a:solidFill>
                <a:ea typeface="Calibri"/>
                <a:cs typeface="Calibri"/>
              </a:rPr>
              <a:t>ANN</a:t>
            </a:r>
          </a:p>
          <a:p>
            <a:pPr marL="285750" indent="-285750"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MLPClassifier</a:t>
            </a:r>
            <a:endParaRPr lang="de-DE" sz="140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6AEFD8F-05E5-145F-686B-D3F4813C90A7}"/>
              </a:ext>
            </a:extLst>
          </p:cNvPr>
          <p:cNvSpPr/>
          <p:nvPr/>
        </p:nvSpPr>
        <p:spPr>
          <a:xfrm>
            <a:off x="9055647" y="2264086"/>
            <a:ext cx="2204356" cy="2517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Halbbogen 18">
            <a:extLst>
              <a:ext uri="{FF2B5EF4-FFF2-40B4-BE49-F238E27FC236}">
                <a16:creationId xmlns:a16="http://schemas.microsoft.com/office/drawing/2014/main" id="{89583101-AA13-E087-ECEE-F64F87D27E7F}"/>
              </a:ext>
            </a:extLst>
          </p:cNvPr>
          <p:cNvSpPr/>
          <p:nvPr/>
        </p:nvSpPr>
        <p:spPr>
          <a:xfrm>
            <a:off x="9497881" y="1862675"/>
            <a:ext cx="1319892" cy="796017"/>
          </a:xfrm>
          <a:prstGeom prst="blockArc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6513385-038A-2007-6414-47866E50EE5D}"/>
              </a:ext>
            </a:extLst>
          </p:cNvPr>
          <p:cNvSpPr/>
          <p:nvPr/>
        </p:nvSpPr>
        <p:spPr>
          <a:xfrm>
            <a:off x="1378441" y="3115571"/>
            <a:ext cx="2153179" cy="24403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b="1" err="1">
                <a:solidFill>
                  <a:schemeClr val="tx1"/>
                </a:solidFill>
                <a:ea typeface="Calibri"/>
                <a:cs typeface="Calibri"/>
              </a:rPr>
              <a:t>CatBoost</a:t>
            </a:r>
            <a:endParaRPr lang="de-DE" sz="1400" b="1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HistGradientBoosting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GradientBoosting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AdaBoost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LightLGM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endParaRPr lang="en-GB" sz="1400">
              <a:solidFill>
                <a:schemeClr val="tx1"/>
              </a:solidFill>
              <a:ea typeface="Calibri"/>
              <a:cs typeface="Calibri"/>
            </a:endParaRP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0A30DAF-6C89-501B-7838-9F7821BBD669}"/>
              </a:ext>
            </a:extLst>
          </p:cNvPr>
          <p:cNvCxnSpPr>
            <a:cxnSpLocks/>
          </p:cNvCxnSpPr>
          <p:nvPr/>
        </p:nvCxnSpPr>
        <p:spPr>
          <a:xfrm>
            <a:off x="1378441" y="3057271"/>
            <a:ext cx="666097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59A83929-4BDF-92CF-3595-02F0A6B5024E}"/>
              </a:ext>
            </a:extLst>
          </p:cNvPr>
          <p:cNvSpPr/>
          <p:nvPr/>
        </p:nvSpPr>
        <p:spPr>
          <a:xfrm>
            <a:off x="5863614" y="3114449"/>
            <a:ext cx="2154274" cy="24403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b="1" err="1">
                <a:solidFill>
                  <a:schemeClr val="tx1"/>
                </a:solidFill>
                <a:ea typeface="Calibri"/>
                <a:cs typeface="Calibri"/>
              </a:rPr>
              <a:t>RidgeClassifier</a:t>
            </a:r>
            <a:endParaRPr lang="de-DE" sz="1400" b="1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RidgeRegression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LassoRegression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CatBoostRegression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0" lvl="1"/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C367E16-5C11-1A01-CA80-9AB2F7A26310}"/>
              </a:ext>
            </a:extLst>
          </p:cNvPr>
          <p:cNvSpPr/>
          <p:nvPr/>
        </p:nvSpPr>
        <p:spPr>
          <a:xfrm>
            <a:off x="3621773" y="3115572"/>
            <a:ext cx="2144068" cy="24403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180000" indent="-180000">
              <a:lnSpc>
                <a:spcPct val="150000"/>
              </a:lnSpc>
              <a:buFont typeface="Arial"/>
              <a:buChar char="•"/>
            </a:pPr>
            <a:r>
              <a:rPr lang="de-DE" sz="1400" b="1" err="1">
                <a:solidFill>
                  <a:schemeClr val="tx1"/>
                </a:solidFill>
                <a:ea typeface="Calibri"/>
                <a:cs typeface="Calibri"/>
              </a:rPr>
              <a:t>BalancedRandomForest</a:t>
            </a:r>
            <a:endParaRPr lang="de-DE" sz="1400" b="1">
              <a:solidFill>
                <a:schemeClr val="tx1"/>
              </a:solidFill>
              <a:ea typeface="Calibri"/>
              <a:cs typeface="Calibri"/>
            </a:endParaRPr>
          </a:p>
          <a:p>
            <a:pPr marL="180000" indent="-180000">
              <a:lnSpc>
                <a:spcPct val="150000"/>
              </a:lnSpc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BalancedBaggingClassifier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180000" indent="-180000">
              <a:lnSpc>
                <a:spcPct val="150000"/>
              </a:lnSpc>
              <a:buFont typeface="Arial"/>
              <a:buChar char="•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EasyEnsembleClassifier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0" lvl="1"/>
            <a:endParaRPr lang="en-GB" sz="14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E79FDEE-AC19-7714-31E3-0446090B3122}"/>
              </a:ext>
            </a:extLst>
          </p:cNvPr>
          <p:cNvSpPr/>
          <p:nvPr/>
        </p:nvSpPr>
        <p:spPr>
          <a:xfrm>
            <a:off x="3621774" y="2591670"/>
            <a:ext cx="2154275" cy="409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Bagging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2E23608-7C1B-8811-2F52-26E3169E2605}"/>
              </a:ext>
            </a:extLst>
          </p:cNvPr>
          <p:cNvSpPr/>
          <p:nvPr/>
        </p:nvSpPr>
        <p:spPr>
          <a:xfrm>
            <a:off x="1378747" y="2590548"/>
            <a:ext cx="2154275" cy="409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Boosting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1F1F3E98-01A0-4BB6-BC68-28768048655B}"/>
              </a:ext>
            </a:extLst>
          </p:cNvPr>
          <p:cNvCxnSpPr>
            <a:cxnSpLocks/>
          </p:cNvCxnSpPr>
          <p:nvPr/>
        </p:nvCxnSpPr>
        <p:spPr>
          <a:xfrm>
            <a:off x="3571521" y="3057812"/>
            <a:ext cx="7188" cy="249814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5CE4CD0C-FC54-E1BC-1F94-98A6111B7F16}"/>
              </a:ext>
            </a:extLst>
          </p:cNvPr>
          <p:cNvSpPr/>
          <p:nvPr/>
        </p:nvSpPr>
        <p:spPr>
          <a:xfrm>
            <a:off x="5864801" y="2590548"/>
            <a:ext cx="2154275" cy="409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Regression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F7044583-FF78-2F92-3BD4-9641FFD74FBE}"/>
              </a:ext>
            </a:extLst>
          </p:cNvPr>
          <p:cNvCxnSpPr>
            <a:cxnSpLocks/>
          </p:cNvCxnSpPr>
          <p:nvPr/>
        </p:nvCxnSpPr>
        <p:spPr>
          <a:xfrm flipH="1">
            <a:off x="5810824" y="3050622"/>
            <a:ext cx="7188" cy="251858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: gefaltete Ecke 22">
            <a:extLst>
              <a:ext uri="{FF2B5EF4-FFF2-40B4-BE49-F238E27FC236}">
                <a16:creationId xmlns:a16="http://schemas.microsoft.com/office/drawing/2014/main" id="{7A3DB3E7-A017-A07A-072B-A169D6243451}"/>
              </a:ext>
            </a:extLst>
          </p:cNvPr>
          <p:cNvSpPr/>
          <p:nvPr/>
        </p:nvSpPr>
        <p:spPr>
          <a:xfrm rot="1918851">
            <a:off x="7357444" y="2423937"/>
            <a:ext cx="1156854" cy="415703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ea typeface="Calibri"/>
                <a:cs typeface="Calibri"/>
              </a:rPr>
              <a:t>*</a:t>
            </a:r>
            <a:r>
              <a:rPr lang="de-DE" sz="1400" err="1">
                <a:ea typeface="Calibri"/>
                <a:cs typeface="Calibri"/>
              </a:rPr>
              <a:t>Rebalancing</a:t>
            </a:r>
            <a:r>
              <a:rPr lang="de-DE" sz="1400">
                <a:ea typeface="Calibri"/>
                <a:cs typeface="Calibri"/>
              </a:rPr>
              <a:t> </a:t>
            </a:r>
            <a:r>
              <a:rPr lang="de-DE" sz="1200" err="1">
                <a:ea typeface="Calibri"/>
                <a:cs typeface="Calibri"/>
              </a:rPr>
              <a:t>Required</a:t>
            </a:r>
            <a:endParaRPr lang="de-DE" sz="1200"/>
          </a:p>
        </p:txBody>
      </p:sp>
      <p:pic>
        <p:nvPicPr>
          <p:cNvPr id="7" name="Grafik 6" descr="Ein Bild, das Grafiken, Kreis, Screenshot, Clipart enthält.&#10;&#10;KI-generierte Inhalte können fehlerhaft sein.">
            <a:extLst>
              <a:ext uri="{FF2B5EF4-FFF2-40B4-BE49-F238E27FC236}">
                <a16:creationId xmlns:a16="http://schemas.microsoft.com/office/drawing/2014/main" id="{F2C88A56-91DF-A1A0-FD05-914EF4DF7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085" y="1780876"/>
            <a:ext cx="1333889" cy="7112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Grafik 8" descr="Version 0.14.0 - Home">
            <a:extLst>
              <a:ext uri="{FF2B5EF4-FFF2-40B4-BE49-F238E27FC236}">
                <a16:creationId xmlns:a16="http://schemas.microsoft.com/office/drawing/2014/main" id="{79CD4AE1-DE80-40ED-30BC-07C7508FF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763" y="1933030"/>
            <a:ext cx="1186449" cy="4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1705C-B940-6730-CCAD-DBCC90111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833B7B-7408-F4DA-D144-E9B8C0E1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41" y="611860"/>
            <a:ext cx="6456000" cy="350807"/>
          </a:xfrm>
        </p:spPr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FD50EC-A2C8-93E2-0ED7-91B233FF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04.12.2025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756660C-1BB4-9428-C4EE-E94E84BA8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441" y="1737956"/>
            <a:ext cx="4934238" cy="4144719"/>
          </a:xfrm>
        </p:spPr>
        <p:txBody>
          <a:bodyPr/>
          <a:lstStyle/>
          <a:p>
            <a:pPr marL="0" indent="0">
              <a:buNone/>
            </a:pPr>
            <a:r>
              <a:rPr lang="de-DE" sz="1600" b="1">
                <a:solidFill>
                  <a:schemeClr val="tx1"/>
                </a:solidFill>
                <a:ea typeface="Calibri"/>
                <a:cs typeface="Calibri"/>
              </a:rPr>
              <a:t>3-fold Cross Validation</a:t>
            </a:r>
          </a:p>
          <a:p>
            <a:pPr marL="742950" lvl="1" indent="-342900">
              <a:buFont typeface="Courier New" panose="020B0604020202020204" pitchFamily="34" charset="0"/>
              <a:buChar char="o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Reason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: Dataset Large (&gt;430k),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Resampling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(130k)</a:t>
            </a:r>
          </a:p>
          <a:p>
            <a:pPr marL="742950" lvl="1" indent="-342900">
              <a:buFont typeface="Courier New" panose="020B0604020202020204" pitchFamily="34" charset="0"/>
              <a:buChar char="o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Tradeoff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between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Precision and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Computation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Time</a:t>
            </a:r>
          </a:p>
          <a:p>
            <a:pPr marL="742950" lvl="1" indent="-342900">
              <a:buFont typeface="Courier New" panose="020B0604020202020204" pitchFamily="34" charset="0"/>
              <a:buChar char="o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Alternative: Separate </a:t>
            </a:r>
            <a:r>
              <a:rPr lang="de-DE" sz="1400" b="1">
                <a:solidFill>
                  <a:schemeClr val="tx1"/>
                </a:solidFill>
                <a:ea typeface="Calibri"/>
                <a:cs typeface="Calibri"/>
              </a:rPr>
              <a:t>Validation Set</a:t>
            </a:r>
          </a:p>
          <a:p>
            <a:pPr marL="0" indent="0">
              <a:buNone/>
            </a:pPr>
            <a:r>
              <a:rPr lang="de-DE" sz="1600" b="1">
                <a:solidFill>
                  <a:schemeClr val="tx1"/>
                </a:solidFill>
                <a:ea typeface="Calibri"/>
                <a:cs typeface="Calibri"/>
              </a:rPr>
              <a:t>F1-Macro</a:t>
            </a:r>
            <a:r>
              <a:rPr lang="de-DE" sz="1600">
                <a:solidFill>
                  <a:schemeClr val="tx1"/>
                </a:solidFill>
                <a:ea typeface="Calibri"/>
                <a:cs typeface="Calibri"/>
              </a:rPr>
              <a:t> (</a:t>
            </a:r>
            <a:r>
              <a:rPr lang="de-DE" sz="1600" err="1">
                <a:solidFill>
                  <a:schemeClr val="tx1"/>
                </a:solidFill>
                <a:ea typeface="Calibri"/>
                <a:cs typeface="Calibri"/>
              </a:rPr>
              <a:t>Optimization</a:t>
            </a:r>
            <a:r>
              <a:rPr lang="de-DE" sz="1600">
                <a:solidFill>
                  <a:schemeClr val="tx1"/>
                </a:solidFill>
                <a:ea typeface="Calibri"/>
                <a:cs typeface="Calibri"/>
              </a:rPr>
              <a:t> Target)</a:t>
            </a:r>
          </a:p>
          <a:p>
            <a:pPr marL="742950" lvl="1" indent="-342900">
              <a:buFont typeface="Courier New" panose="020B0604020202020204" pitchFamily="34" charset="0"/>
              <a:buChar char="o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Equal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Weight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for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all Classes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irrespective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of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Distribution</a:t>
            </a:r>
          </a:p>
          <a:p>
            <a:pPr marL="742950" lvl="1" indent="-342900">
              <a:buFont typeface="Courier New" panose="020B0604020202020204" pitchFamily="34" charset="0"/>
              <a:buChar char="o"/>
            </a:pPr>
            <a:r>
              <a:rPr lang="de-DE" sz="1400" b="1" err="1">
                <a:solidFill>
                  <a:schemeClr val="tx1"/>
                </a:solidFill>
                <a:ea typeface="Calibri"/>
                <a:cs typeface="Calibri"/>
              </a:rPr>
              <a:t>Important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only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used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after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checking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for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ordinal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performance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1143000" lvl="2" indent="-227965">
              <a:buFont typeface="Wingdings" panose="020B0604020202020204" pitchFamily="34" charset="0"/>
              <a:buChar char="§"/>
            </a:pPr>
            <a:r>
              <a:rPr lang="de-DE" sz="1400" b="1" err="1">
                <a:solidFill>
                  <a:schemeClr val="tx1"/>
                </a:solidFill>
                <a:ea typeface="Calibri"/>
                <a:cs typeface="Calibri"/>
              </a:rPr>
              <a:t>Confusion</a:t>
            </a:r>
            <a:r>
              <a:rPr lang="de-DE" sz="1400" b="1">
                <a:solidFill>
                  <a:schemeClr val="tx1"/>
                </a:solidFill>
                <a:ea typeface="Calibri"/>
                <a:cs typeface="Calibri"/>
              </a:rPr>
              <a:t> Matrices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used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to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check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for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Error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Types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1143000" lvl="2" indent="-227965">
              <a:buFont typeface="Wingdings" panose="020B0604020202020204" pitchFamily="34" charset="0"/>
              <a:buChar char="§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Check Recall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for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Severly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Injured</a:t>
            </a:r>
            <a:endParaRPr lang="de-DE" sz="1400">
              <a:solidFill>
                <a:schemeClr val="tx1"/>
              </a:solidFill>
              <a:ea typeface="Calibri"/>
              <a:cs typeface="Calibri"/>
            </a:endParaRPr>
          </a:p>
          <a:p>
            <a:pPr marL="1143000" lvl="2" indent="-227965">
              <a:buFont typeface="Wingdings" panose="020B0604020202020204" pitchFamily="34" charset="0"/>
              <a:buChar char="§"/>
            </a:pP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Generated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using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b="1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[</a:t>
            </a:r>
            <a:r>
              <a:rPr lang="de-DE" sz="1400" b="1" err="1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cross-val-predict</a:t>
            </a:r>
            <a:r>
              <a:rPr lang="de-DE" sz="1400" b="1">
                <a:solidFill>
                  <a:schemeClr val="tx1"/>
                </a:solidFill>
                <a:latin typeface="Consolas"/>
                <a:ea typeface="Calibri"/>
                <a:cs typeface="Calibri"/>
              </a:rPr>
              <a:t>]</a:t>
            </a:r>
            <a:endParaRPr lang="de-DE" sz="14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de-DE" sz="1600" b="1">
                <a:solidFill>
                  <a:schemeClr val="tx1"/>
                </a:solidFill>
                <a:ea typeface="Calibri"/>
                <a:cs typeface="Calibri"/>
              </a:rPr>
              <a:t>Hyperparameter Tuning</a:t>
            </a:r>
            <a:r>
              <a:rPr lang="de-DE" sz="160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de-DE" sz="1600" err="1">
                <a:solidFill>
                  <a:schemeClr val="tx1"/>
                </a:solidFill>
                <a:ea typeface="Calibri"/>
                <a:cs typeface="Calibri"/>
              </a:rPr>
              <a:t>Bayesian</a:t>
            </a:r>
            <a:r>
              <a:rPr lang="de-DE" sz="16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600" err="1">
                <a:solidFill>
                  <a:schemeClr val="tx1"/>
                </a:solidFill>
                <a:ea typeface="Calibri"/>
                <a:cs typeface="Calibri"/>
              </a:rPr>
              <a:t>Optimization</a:t>
            </a:r>
            <a:endParaRPr lang="de-DE" sz="1600">
              <a:solidFill>
                <a:schemeClr val="tx1"/>
              </a:solidFill>
              <a:ea typeface="Calibri"/>
              <a:cs typeface="Calibri"/>
            </a:endParaRPr>
          </a:p>
          <a:p>
            <a:pPr marL="742950" lvl="1" indent="-342900">
              <a:buFont typeface="Courier New" panose="020B0604020202020204" pitchFamily="34" charset="0"/>
              <a:buChar char="o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Dataset Size: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Reduce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Computation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Time</a:t>
            </a:r>
          </a:p>
          <a:p>
            <a:pPr marL="742950" lvl="1" indent="-342900">
              <a:buFont typeface="Courier New" panose="020B0604020202020204" pitchFamily="34" charset="0"/>
              <a:buChar char="o"/>
            </a:pP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E.g.: </a:t>
            </a:r>
            <a:r>
              <a:rPr lang="de-DE" sz="1400" err="1">
                <a:solidFill>
                  <a:schemeClr val="tx1"/>
                </a:solidFill>
                <a:ea typeface="Calibri"/>
                <a:cs typeface="Calibri"/>
              </a:rPr>
              <a:t>CatBoost</a:t>
            </a:r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 Hyperparameter Training: 1h 40min (on GPU!)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92A7C291-C17D-DCD8-7D0F-58D9BD6CF1A9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>
                <a:ea typeface="Calibri"/>
                <a:cs typeface="Calibri"/>
              </a:rPr>
              <a:t>Model Selection</a:t>
            </a:r>
          </a:p>
        </p:txBody>
      </p:sp>
      <p:pic>
        <p:nvPicPr>
          <p:cNvPr id="28" name="Grafik 27" descr="Ein Bild, das Text, Screenshot, Farbigkeit, Quadrat enthält.&#10;&#10;KI-generierte Inhalte können fehlerhaft sein.">
            <a:extLst>
              <a:ext uri="{FF2B5EF4-FFF2-40B4-BE49-F238E27FC236}">
                <a16:creationId xmlns:a16="http://schemas.microsoft.com/office/drawing/2014/main" id="{9EED8458-C971-FAE4-3A53-AA90EE60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" t="629" r="-270" b="-1258"/>
          <a:stretch>
            <a:fillRect/>
          </a:stretch>
        </p:blipFill>
        <p:spPr>
          <a:xfrm>
            <a:off x="9300430" y="1945472"/>
            <a:ext cx="2353946" cy="2033749"/>
          </a:xfrm>
          <a:prstGeom prst="rect">
            <a:avLst/>
          </a:prstGeom>
          <a:ln>
            <a:noFill/>
          </a:ln>
        </p:spPr>
      </p:pic>
      <p:pic>
        <p:nvPicPr>
          <p:cNvPr id="30" name="Grafik 29" descr="Ein Bild, das Text, Screenshot, Farbigkeit, Quadrat enthält.&#10;&#10;KI-generierte Inhalte können fehlerhaft sein.">
            <a:extLst>
              <a:ext uri="{FF2B5EF4-FFF2-40B4-BE49-F238E27FC236}">
                <a16:creationId xmlns:a16="http://schemas.microsoft.com/office/drawing/2014/main" id="{444C5174-3FF1-5B86-9165-D694FEFF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220" b="1198"/>
          <a:stretch>
            <a:fillRect/>
          </a:stretch>
        </p:blipFill>
        <p:spPr>
          <a:xfrm>
            <a:off x="6312679" y="1942852"/>
            <a:ext cx="2810621" cy="2036369"/>
          </a:xfrm>
          <a:prstGeom prst="rect">
            <a:avLst/>
          </a:prstGeom>
        </p:spPr>
      </p:pic>
      <p:sp>
        <p:nvSpPr>
          <p:cNvPr id="32" name="Rechteck: gefaltete Ecke 31">
            <a:extLst>
              <a:ext uri="{FF2B5EF4-FFF2-40B4-BE49-F238E27FC236}">
                <a16:creationId xmlns:a16="http://schemas.microsoft.com/office/drawing/2014/main" id="{935F028E-EACD-BB20-F3F2-DA3CFEAD8AE0}"/>
              </a:ext>
            </a:extLst>
          </p:cNvPr>
          <p:cNvSpPr/>
          <p:nvPr/>
        </p:nvSpPr>
        <p:spPr>
          <a:xfrm rot="20932922">
            <a:off x="6169410" y="1498452"/>
            <a:ext cx="1102686" cy="458535"/>
          </a:xfrm>
          <a:prstGeom prst="foldedCorne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>
                <a:solidFill>
                  <a:schemeClr val="tx1"/>
                </a:solidFill>
                <a:ea typeface="Calibri"/>
                <a:cs typeface="Calibri"/>
              </a:rPr>
              <a:t>F1-Makro: </a:t>
            </a:r>
            <a:r>
              <a:rPr lang="de-DE" sz="1400">
                <a:solidFill>
                  <a:schemeClr val="tx1"/>
                </a:solidFill>
                <a:ea typeface="+mn-lt"/>
                <a:cs typeface="+mn-lt"/>
              </a:rPr>
              <a:t>≈ 0.7</a:t>
            </a:r>
          </a:p>
        </p:txBody>
      </p:sp>
      <p:pic>
        <p:nvPicPr>
          <p:cNvPr id="58" name="Grafik 57" descr="Bayesian optimization">
            <a:extLst>
              <a:ext uri="{FF2B5EF4-FFF2-40B4-BE49-F238E27FC236}">
                <a16:creationId xmlns:a16="http://schemas.microsoft.com/office/drawing/2014/main" id="{459BEB99-C360-4F02-9A1A-F4AB2F8DF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679" y="4062501"/>
            <a:ext cx="3119618" cy="2035306"/>
          </a:xfrm>
          <a:prstGeom prst="rect">
            <a:avLst/>
          </a:prstGeom>
          <a:ln>
            <a:noFill/>
          </a:ln>
        </p:spPr>
      </p:pic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51B49E38-B005-F4D3-A778-F7B902C7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5150" y="6312939"/>
            <a:ext cx="1405947" cy="180000"/>
          </a:xfrm>
        </p:spPr>
        <p:txBody>
          <a:bodyPr/>
          <a:lstStyle/>
          <a:p>
            <a:fld id="{FC0CC166-4E39-43B8-AB91-BDD1C4C9E224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1589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nhaltsplatzhalter 1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11E1FF4B-FA13-DBEC-625E-16D2C496D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143" y="1569125"/>
            <a:ext cx="9279026" cy="4236064"/>
          </a:xfrm>
          <a:prstGeom prst="rect">
            <a:avLst/>
          </a:prstGeom>
          <a:ln>
            <a:noFill/>
          </a:ln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8C89E4-296E-B3D6-A3F3-C1AEBF73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04.12.2025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93D681-1A06-03D5-C47C-8767CBB8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9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56FD15C-B8F6-4BDB-E359-649950EC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41" y="611860"/>
            <a:ext cx="6456000" cy="350807"/>
          </a:xfrm>
        </p:spPr>
        <p:txBody>
          <a:bodyPr/>
          <a:lstStyle/>
          <a:p>
            <a:r>
              <a:rPr lang="en-US" sz="2399" noProof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  <a:endParaRPr lang="en-US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39A1407-DCFE-B05B-3645-B21D6160FC08}"/>
              </a:ext>
            </a:extLst>
          </p:cNvPr>
          <p:cNvSpPr txBox="1">
            <a:spLocks/>
          </p:cNvSpPr>
          <p:nvPr/>
        </p:nvSpPr>
        <p:spPr>
          <a:xfrm>
            <a:off x="1378441" y="1037860"/>
            <a:ext cx="9201597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761" indent="-342761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1pPr>
            <a:lvl2pPr marL="742650" indent="-285634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9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2pPr>
            <a:lvl3pPr marL="114253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3pPr>
            <a:lvl4pPr marL="159955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4pPr>
            <a:lvl5pPr marL="2056568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rgbClr val="003056"/>
                </a:solidFill>
                <a:latin typeface="+mn-lt"/>
                <a:ea typeface="+mn-ea"/>
                <a:cs typeface="+mn-cs"/>
              </a:defRPr>
            </a:lvl5pPr>
            <a:lvl6pPr marL="251358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59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14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29" indent="-228507" algn="l" defTabSz="91403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50">
                <a:ea typeface="Calibri"/>
                <a:cs typeface="Calibri"/>
              </a:rPr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4162088645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 Uni MA final gesendet-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" id="{C950DDC7-22BE-4443-A938-7F89DFB7894D}" vid="{BC59C043-F495-A54D-9EB4-2B96C6106C2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Breitbild</PresentationFormat>
  <Slides>22</Slides>
  <Notes>17</Notes>
  <HiddenSlides>5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Präsentationsvorlage Uni MA final gesendet-neu</vt:lpstr>
      <vt:lpstr>Project Report Group 6</vt:lpstr>
      <vt:lpstr>Application Area and Goals  </vt:lpstr>
      <vt:lpstr>Structure and Size of Data Set</vt:lpstr>
      <vt:lpstr>Structure and Size of Data Set</vt:lpstr>
      <vt:lpstr>Preprocessing </vt:lpstr>
      <vt:lpstr>Preprocessing </vt:lpstr>
      <vt:lpstr>Data Mining</vt:lpstr>
      <vt:lpstr>Data Mining</vt:lpstr>
      <vt:lpstr>Data Mining</vt:lpstr>
      <vt:lpstr>Data Mining</vt:lpstr>
      <vt:lpstr>Data Mining - Clustering</vt:lpstr>
      <vt:lpstr>Evaluation Setup</vt:lpstr>
      <vt:lpstr>Results Model Comparison (1)</vt:lpstr>
      <vt:lpstr>Results Model Comparison (2)</vt:lpstr>
      <vt:lpstr>Results Feature Importance</vt:lpstr>
      <vt:lpstr>Results Accident Personas</vt:lpstr>
      <vt:lpstr>Thank You For Your Attention</vt:lpstr>
      <vt:lpstr>Structure and Size of Data Set</vt:lpstr>
      <vt:lpstr>Structure and Size of Data Set</vt:lpstr>
      <vt:lpstr>Preprocessing </vt:lpstr>
      <vt:lpstr>Preprocessing </vt:lpstr>
      <vt:lpstr>Data Mining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Artur Loreit</dc:creator>
  <cp:revision>28</cp:revision>
  <dcterms:created xsi:type="dcterms:W3CDTF">2025-11-25T16:41:12Z</dcterms:created>
  <dcterms:modified xsi:type="dcterms:W3CDTF">2025-12-26T17:17:48Z</dcterms:modified>
</cp:coreProperties>
</file>